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51745ca16ee400d" /><Relationship Type="http://schemas.openxmlformats.org/officeDocument/2006/relationships/extended-properties" Target="/docProps/app.xml" Id="R8d4d0e5271104056" /><Relationship Type="http://schemas.openxmlformats.org/officeDocument/2006/relationships/officeDocument" Target="/ppt/presentation.xml" Id="R5856b60fe70442b3" /></Relationships>
</file>

<file path=ppt/presentation.xml><?xml version="1.0" encoding="utf-8"?>
<p:presentation xmlns:p="http://schemas.openxmlformats.org/presentationml/2006/main">
  <p:sldMasterIdLst>
    <p:sldMasterId xmlns:r="http://schemas.openxmlformats.org/officeDocument/2006/relationships" id="2147483648" r:id="R6a4bac3260ad4034"/>
  </p:sldMasterIdLst>
  <p:notesMasterIdLst>
    <p:notesMasterId xmlns:r="http://schemas.openxmlformats.org/officeDocument/2006/relationships" r:id="R3525b997294340df"/>
  </p:notesMasterIdLst>
  <p:sldIdLst>
    <p:sldId xmlns:r="http://schemas.openxmlformats.org/officeDocument/2006/relationships" id="256" r:id="R2b6bb3a411594f70"/>
    <p:sldId xmlns:r="http://schemas.openxmlformats.org/officeDocument/2006/relationships" id="257" r:id="R8a69f56bfabe49fe"/>
    <p:sldId xmlns:r="http://schemas.openxmlformats.org/officeDocument/2006/relationships" id="258" r:id="R827faa3ec3e74066"/>
    <p:sldId xmlns:r="http://schemas.openxmlformats.org/officeDocument/2006/relationships" id="259" r:id="Rf778797bf95e480d"/>
    <p:sldId xmlns:r="http://schemas.openxmlformats.org/officeDocument/2006/relationships" id="260" r:id="R2f2c89c1c99348bc"/>
    <p:sldId xmlns:r="http://schemas.openxmlformats.org/officeDocument/2006/relationships" id="261" r:id="R1eb5d21de45b45a3"/>
    <p:sldId xmlns:r="http://schemas.openxmlformats.org/officeDocument/2006/relationships" id="262" r:id="Rc11848bffe7e4c2a"/>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8308a425e1aa41c3" /><Relationship Type="http://schemas.openxmlformats.org/officeDocument/2006/relationships/slideMaster" Target="/ppt/slideMasters/slideMaster1.xml" Id="R6a4bac3260ad4034" /><Relationship Type="http://schemas.openxmlformats.org/officeDocument/2006/relationships/notesMaster" Target="/ppt/notesMasters/notesMaster1.xml" Id="R3525b997294340df" /><Relationship Type="http://schemas.openxmlformats.org/officeDocument/2006/relationships/presProps" Target="/ppt/presProps.xml" Id="R6d7595c1461048b5" /><Relationship Type="http://schemas.openxmlformats.org/officeDocument/2006/relationships/tableStyles" Target="/ppt/tableStyles.xml" Id="R353c04bd9c584e51" /><Relationship Type="http://schemas.openxmlformats.org/officeDocument/2006/relationships/slide" Target="/ppt/slides/slide1.xml" Id="R2b6bb3a411594f70" /><Relationship Type="http://schemas.openxmlformats.org/officeDocument/2006/relationships/slide" Target="/ppt/slides/slide2.xml" Id="R8a69f56bfabe49fe" /><Relationship Type="http://schemas.openxmlformats.org/officeDocument/2006/relationships/slide" Target="/ppt/slides/slide3.xml" Id="R827faa3ec3e74066" /><Relationship Type="http://schemas.openxmlformats.org/officeDocument/2006/relationships/slide" Target="/ppt/slides/slide4.xml" Id="Rf778797bf95e480d" /><Relationship Type="http://schemas.openxmlformats.org/officeDocument/2006/relationships/slide" Target="/ppt/slides/slide5.xml" Id="R2f2c89c1c99348bc" /><Relationship Type="http://schemas.openxmlformats.org/officeDocument/2006/relationships/slide" Target="/ppt/slides/slide6.xml" Id="R1eb5d21de45b45a3" /><Relationship Type="http://schemas.openxmlformats.org/officeDocument/2006/relationships/slide" Target="/ppt/slides/slide7.xml" Id="Rc11848bffe7e4c2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4cd3f8a92af48d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be661eeb1f24bf4" /><Relationship Type="http://schemas.openxmlformats.org/officeDocument/2006/relationships/notesMaster" Target="/ppt/notesMasters/notesMaster1.xml" Id="R0457e636bafd4aad" /></Relationships>
</file>

<file path=ppt/notesSlides/_rels/notesSlide2.xml.rels>&#65279;<?xml version="1.0" encoding="utf-8"?><Relationships xmlns="http://schemas.openxmlformats.org/package/2006/relationships"><Relationship Type="http://schemas.openxmlformats.org/officeDocument/2006/relationships/slide" Target="/ppt/slides/slide2.xml" Id="R28b0c78b65a24b85" /><Relationship Type="http://schemas.openxmlformats.org/officeDocument/2006/relationships/notesMaster" Target="/ppt/notesMasters/notesMaster1.xml" Id="Rf87a84bfd66a477f" /></Relationships>
</file>

<file path=ppt/notesSlides/_rels/notesSlide3.xml.rels>&#65279;<?xml version="1.0" encoding="utf-8"?><Relationships xmlns="http://schemas.openxmlformats.org/package/2006/relationships"><Relationship Type="http://schemas.openxmlformats.org/officeDocument/2006/relationships/slide" Target="/ppt/slides/slide3.xml" Id="R9e83aa1d2c934442" /><Relationship Type="http://schemas.openxmlformats.org/officeDocument/2006/relationships/notesMaster" Target="/ppt/notesMasters/notesMaster1.xml" Id="Reee1455f3a0e44dd" /></Relationships>
</file>

<file path=ppt/notesSlides/_rels/notesSlide4.xml.rels>&#65279;<?xml version="1.0" encoding="utf-8"?><Relationships xmlns="http://schemas.openxmlformats.org/package/2006/relationships"><Relationship Type="http://schemas.openxmlformats.org/officeDocument/2006/relationships/slide" Target="/ppt/slides/slide4.xml" Id="R02a89b97118d46fb" /><Relationship Type="http://schemas.openxmlformats.org/officeDocument/2006/relationships/notesMaster" Target="/ppt/notesMasters/notesMaster1.xml" Id="R9bc9ba98b9294f38" /></Relationships>
</file>

<file path=ppt/notesSlides/_rels/notesSlide5.xml.rels>&#65279;<?xml version="1.0" encoding="utf-8"?><Relationships xmlns="http://schemas.openxmlformats.org/package/2006/relationships"><Relationship Type="http://schemas.openxmlformats.org/officeDocument/2006/relationships/slide" Target="/ppt/slides/slide5.xml" Id="Re42b01de1ce048c9" /><Relationship Type="http://schemas.openxmlformats.org/officeDocument/2006/relationships/notesMaster" Target="/ppt/notesMasters/notesMaster1.xml" Id="Recbb6e4fe3ab4ac7" /></Relationships>
</file>

<file path=ppt/notesSlides/_rels/notesSlide6.xml.rels>&#65279;<?xml version="1.0" encoding="utf-8"?><Relationships xmlns="http://schemas.openxmlformats.org/package/2006/relationships"><Relationship Type="http://schemas.openxmlformats.org/officeDocument/2006/relationships/slide" Target="/ppt/slides/slide6.xml" Id="Raaa9d1193b8b4ba1" /><Relationship Type="http://schemas.openxmlformats.org/officeDocument/2006/relationships/notesMaster" Target="/ppt/notesMasters/notesMaster1.xml" Id="R942fa0ce73c14c72" /></Relationships>
</file>

<file path=ppt/notesSlides/_rels/notesSlide7.xml.rels>&#65279;<?xml version="1.0" encoding="utf-8"?><Relationships xmlns="http://schemas.openxmlformats.org/package/2006/relationships"><Relationship Type="http://schemas.openxmlformats.org/officeDocument/2006/relationships/slide" Target="/ppt/slides/slide7.xml" Id="R43a5e2c3e05c435c" /><Relationship Type="http://schemas.openxmlformats.org/officeDocument/2006/relationships/notesMaster" Target="/ppt/notesMasters/notesMaster1.xml" Id="Rda976ee37e2f4a2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three practical outcomes, not a feature checklist. Trust is the ability to review evidence about the candidate behind the answers. Experience is speed with less waiting and manual routing. Adaptability is the ability to add new controls into the same operating workflow as risks change.</a:t>
            </a:r>
          </a:p>
          <a:p xmlns:a="http://schemas.openxmlformats.org/drawingml/2006/main">
            <a:r>
              <a:t/>
            </a:r>
          </a:p>
          <a:p xmlns:a="http://schemas.openxmlformats.org/drawingml/2006/main">
            <a:r>
              <a:t>[Sources]</a:t>
            </a:r>
          </a:p>
          <a:p xmlns:a="http://schemas.openxmlformats.org/drawingml/2006/main">
            <a:r>
              <a:t>- Scout product capabilities, operating history, and positioning: user-provided information in this task.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500-applicant example is a thought experiment, not an Epiq prevalence estimate. The point is not that AI-assisted candidates are dishonest. The point is that consistent scoring and candidate authenticity are different controls. Gartner's survey demonstrates that candidate AI use is already mainstream, including resume text and assessment answers.</a:t>
            </a:r>
          </a:p>
          <a:p xmlns:a="http://schemas.openxmlformats.org/drawingml/2006/main">
            <a:r>
              <a:t/>
            </a:r>
          </a:p>
          <a:p xmlns:a="http://schemas.openxmlformats.org/drawingml/2006/main">
            <a:r>
              <a:t>[Sources]</a:t>
            </a:r>
          </a:p>
          <a:p xmlns:a="http://schemas.openxmlformats.org/drawingml/2006/main">
            <a:r>
              <a:t>- Gartner, “Gartner Survey Shows Just 26% of Job Applicants Trust AI Will Fairly Evaluate Them” (July 31, 2025): https://www.gartner.com/en/newsroom/press-releases/2025-07-31-gartner-survey-shows-just-26-percent-of-job-applicants-trust-ai-will-fairly-evaluate-them</a:t>
            </a:r>
          </a:p>
          <a:p xmlns:a="http://schemas.openxmlformats.org/drawingml/2006/main">
            <a:r>
              <a:t>- The 500-applicant scenario and interpretation are illustrative and user-directed.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Video should be positioned as an additional evidence channel, not as proof of identity or honesty. Apparent reading, off-screen attention, location differences, and tab departures may have benign explanations, including accessibility needs. Recruiters should review the complete evidence chain and document the decision.</a:t>
            </a:r>
          </a:p>
          <a:p xmlns:a="http://schemas.openxmlformats.org/drawingml/2006/main">
            <a:r>
              <a:t/>
            </a:r>
          </a:p>
          <a:p xmlns:a="http://schemas.openxmlformats.org/drawingml/2006/main">
            <a:r>
              <a:t>[Sources]</a:t>
            </a:r>
          </a:p>
          <a:p xmlns:a="http://schemas.openxmlformats.org/drawingml/2006/main">
            <a:r>
              <a:t>- User-provided Scout screenshot, Multiple Voice Patterns: /Users/caseymarquette/Desktop/Screenshot 2026-08-02 at 1.35.03 PM.png</a:t>
            </a:r>
          </a:p>
          <a:p xmlns:a="http://schemas.openxmlformats.org/drawingml/2006/main">
            <a:r>
              <a:t>- User-provided Scout screenshot, IP Address Geolocation Inconsistency: /Users/caseymarquette/Desktop/Screenshot 2026-08-02 at 1.36.42 PM.png</a:t>
            </a:r>
          </a:p>
          <a:p xmlns:a="http://schemas.openxmlformats.org/drawingml/2006/main">
            <a:r>
              <a:t>- User-provided Scout screenshot, Candidate Left Assessment Tab Multiple Times: /Users/caseymarquette/Desktop/Screenshot 2026-08-02 at 1.37.05 PM.png</a:t>
            </a:r>
          </a:p>
          <a:p xmlns:a="http://schemas.openxmlformats.org/drawingml/2006/main">
            <a:r>
              <a:t>- Gartner multilayer fraud-mitigation guidance: https://www.gartner.com/en/newsroom/press-releases/2025-07-31-gartner-survey-shows-just-26-percent-of-job-applicants-trust-ai-will-fairly-evaluate-them</a:t>
            </a:r>
          </a:p>
          <a:p xmlns:a="http://schemas.openxmlformats.org/drawingml/2006/main">
            <a:r>
              <a:t>[/Sources]</a:t>
            </a:r>
          </a:p>
          <a:p xmlns:a="http://schemas.openxmlformats.org/drawingml/2006/main">
            <a:r>
              <a:t>
[Sources]
TurboCheck, product scope (Digital ID and Face ID): https://turbocheck.com/homepage/
TurboCheck, About: https://turbocheck.com/about-us/
TurboCheck LinkedIn company profile (founded 2023; Austin): https://www.linkedin.com/company/turbocheck
authID and TurboCheck biometric verification partnership: https://www.globenewswire.com/news-release/2024/12/10/2994464/0/en/authID-Expands-Workforce-Verification-Customer-Base-Signs-Agreement-with-TurboCheck-to-Combat-Employment-Identity-Fraud.html
Scout current TurboCheck use and Face ID/video integration status are company-reported as of August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2.2-second figure is the user-provided resume-scoring time, not total workflow time. Confirm whether it is a benchmark, average, or median and document the measurement period before external distribution. The approximately five-minute interview start is an observed result, not a service guarantee. It depends on configuration, delivery, and candidate availability. “Threshold-matching” is more precise than “qualified.”</a:t>
            </a:r>
          </a:p>
          <a:p xmlns:a="http://schemas.openxmlformats.org/drawingml/2006/main">
            <a:r>
              <a:t/>
            </a:r>
          </a:p>
          <a:p xmlns:a="http://schemas.openxmlformats.org/drawingml/2006/main">
            <a:r>
              <a:t>[Sources]</a:t>
            </a:r>
          </a:p>
          <a:p xmlns:a="http://schemas.openxmlformats.org/drawingml/2006/main">
            <a:r>
              <a:t>- Scout workflow timing, routing threshold, and observed interview-start timing: user-provided statements in this task (August 2, 2026); not independently verified.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architecture claim is about the operating model, not the presence of AI in a product name.</a:t>
            </a:r>
          </a:p>
          <a:p xmlns:a="http://schemas.openxmlformats.org/drawingml/2006/main">
            <a:r>
              <a:t>McKinsey cautions that bolting generative AI onto an existing environment does not generate enterprise value. Gartner says software engineering teams struggle to use legacy application and data architecture for AI-agent applications. Deloitte concludes that organizations cannot simply AI their way out of technical debt.</a:t>
            </a:r>
          </a:p>
          <a:p xmlns:a="http://schemas.openxmlformats.org/drawingml/2006/main">
            <a:r>
              <a:t>These are general enterprise-architecture principles. They do not prove that Bullhorn is slow, that Bullhorn has unmanageable technical debt, or that Scout is automatically faster.</a:t>
            </a:r>
          </a:p>
          <a:p xmlns:a="http://schemas.openxmlformats.org/drawingml/2006/main">
            <a:r>
              <a:t>Scout's operating-history figures are company-reported.</a:t>
            </a:r>
          </a:p>
          <a:p xmlns:a="http://schemas.openxmlformats.org/drawingml/2006/main">
            <a:r>
              <a:t/>
            </a:r>
          </a:p>
          <a:p xmlns:a="http://schemas.openxmlformats.org/drawingml/2006/main">
            <a:r>
              <a:t>[Sources]</a:t>
            </a:r>
          </a:p>
          <a:p xmlns:a="http://schemas.openxmlformats.org/drawingml/2006/main">
            <a:r>
              <a:t>- McKinsey &amp; Company, “Rethinking enterprise architecture for the agentic era” (March 12, 2026): https://www.mckinsey.com/capabilities/mckinsey-technology/our-insights/rethinking-enterprise-architecture-for-the-agentic-era</a:t>
            </a:r>
          </a:p>
          <a:p xmlns:a="http://schemas.openxmlformats.org/drawingml/2006/main">
            <a:r>
              <a:t>- Gartner, “Use AI-Ready Data With Composable Architecture to Deliver Intelligent Applications” (April 8, 2025): https://www.gartner.com/en/documents/6339779</a:t>
            </a:r>
          </a:p>
          <a:p xmlns:a="http://schemas.openxmlformats.org/drawingml/2006/main">
            <a:r>
              <a:t>- Deloitte Insights, “The hidden drag, quantified: Technical debt’s penalty on value and growth” (March 27, 2026): https://www.deloitte.com/us/en/insights/topics/technology-management/technical-debt-impact.html</a:t>
            </a:r>
          </a:p>
          <a:p xmlns:a="http://schemas.openxmlformats.org/drawingml/2006/main">
            <a:r>
              <a:t>- Scout operating history and structured-video duration: company-reported statements in this task.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deliberately a fair comparison. Bullhorn Screen is more than a generic chatbot: Bullhorn says it uses dynamic role-specific chat or voice questions, scores answers, generates transcripts and summaries, and can ask follow-ups.</a:t>
            </a:r>
          </a:p>
          <a:p xmlns:a="http://schemas.openxmlformats.org/drawingml/2006/main">
            <a:r>
              <a:t>Bullhorn publicly names several Verify categories: bot behavior, VPN masking, AI-generated or fraudulent applications, and suspicious patterns in screenings and application behavior. It does not publicly publish a complete signal taxonomy, video-analysis specification, validation methodology, or false-positive/false-negative metrics.</a:t>
            </a:r>
          </a:p>
          <a:p xmlns:a="http://schemas.openxmlformats.org/drawingml/2006/main">
            <a:r>
              <a:t>Bullhorn's current activity-definition page says Verify and Extract are under active design and that activity definitions will be finalized closer to general availability. Confirm which Verify capabilities are licensed and generally available for Epiq.</a:t>
            </a:r>
          </a:p>
          <a:p xmlns:a="http://schemas.openxmlformats.org/drawingml/2006/main">
            <a:r>
              <a:t>Scout's distinction is the evidence package: structured video, transcript and replayable delivery; named video/audio, behavior, location, resume-metadata and digital-identity signals; multi-model technical pressure-testing; and an independently audited scoring-consistency claim.</a:t>
            </a:r>
          </a:p>
          <a:p xmlns:a="http://schemas.openxmlformats.org/drawingml/2006/main">
            <a:r>
              <a:t>Scout's approximately 2.2-second resume score and examples of candidates beginning interviews in approximately five minutes are company-reported observations, not a service-level guarantee or matched benchmark against Bullhorn.</a:t>
            </a:r>
          </a:p>
          <a:p xmlns:a="http://schemas.openxmlformats.org/drawingml/2006/main">
            <a:r>
              <a:t>Suggested diligence questions: Which Verify signals are GA today? Does Verify capture or analyze video? Does it test identity continuity, IP/location, device/VPN, browser behavior, multiple speakers, or resume metadata? What evidence is shown behind each flag? What validation and false-positive/false-negative data can Bullhorn provide?</a:t>
            </a:r>
          </a:p>
          <a:p xmlns:a="http://schemas.openxmlformats.org/drawingml/2006/main">
            <a:r>
              <a:t/>
            </a:r>
          </a:p>
          <a:p xmlns:a="http://schemas.openxmlformats.org/drawingml/2006/main">
            <a:r>
              <a:t>[Sources]</a:t>
            </a:r>
          </a:p>
          <a:p xmlns:a="http://schemas.openxmlformats.org/drawingml/2006/main">
            <a:r>
              <a:t>- Bullhorn, Amplify Digital Workers (Screen and Verify): https://www.bullhorn.com/products/amplify/digital-workers/</a:t>
            </a:r>
          </a:p>
          <a:p xmlns:a="http://schemas.openxmlformats.org/drawingml/2006/main">
            <a:r>
              <a:t>- Bullhorn, Engage Boston 2026 keynote recap (Verify signal examples): https://www.bullhorn.com/blog/run-with-the-bold-what-you-missed-at-the-engage-boston-2026-keynote/</a:t>
            </a:r>
          </a:p>
          <a:p xmlns:a="http://schemas.openxmlformats.org/drawingml/2006/main">
            <a:r>
              <a:t>- Bullhorn Knowledge Base, How Amplify Screen Works: https://kb.bullhorn.com/amplify/Content/AmplifySkills/Topics/howAmplifyScreeningWorks.htm</a:t>
            </a:r>
          </a:p>
          <a:p xmlns:a="http://schemas.openxmlformats.org/drawingml/2006/main">
            <a:r>
              <a:t>- Bullhorn Knowledge Base, Amplify Activities (Verify design/GA note): https://kb.bullhorn.com/amplify/Content/Amplify/ActivitiesDefinition.htm</a:t>
            </a:r>
          </a:p>
          <a:p xmlns:a="http://schemas.openxmlformats.org/drawingml/2006/main">
            <a:r>
              <a:t>- Scout capabilities, timings, multi-model design and scoring audit: company-reported statements and supplied materials in this task.</a:t>
            </a:r>
          </a:p>
          <a:p xmlns:a="http://schemas.openxmlformats.org/drawingml/2006/main">
            <a:r>
              <a:t>[/Sources]</a:t>
            </a:r>
          </a:p>
          <a:p xmlns:a="http://schemas.openxmlformats.org/drawingml/2006/main">
            <a:r>
              <a:t>
[Sources]
Bullhorn, ‘Bullhorn unveils Amplify Digital Workers at Engage 2026,’ May 28, 2026: https://www.bullhorn.com/news-and-press/press-releases/bullhorn-unveils-amplify-digital-workers-at-engage-2026/
Bullhorn Knowledge Base, ‘Amplify Activities’: https://kb.bullhorn.com/amplify/Content/Amplify/ActivitiesDefinition.htm
Bullhorn Knowledge Base, ‘Amplify Digital Worker Overview’: https://kb.bullhorn.com/amplify/Content/Amplify%20DW/lp-amplify-digital-worker-overview.htm</a:t>
            </a:r>
          </a:p>
          <a:p xmlns:a="http://schemas.openxmlformats.org/drawingml/2006/main">
            <a:r>
              <a:t>
[Sources]
TurboCheck, product scope: https://turbocheck.com/homepage/
TurboCheck LinkedIn company profile: https://www.linkedin.com/company/turbocheck
Scout current TurboCheck use and Face ID/video integration status are company-reported as of August 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43.8-day figure is workload-and-volume implied, not an observed actual. It assumes 24 is the average active workload and 200 represents annual fills for the same population: 4 recruiters x 6 active requisitions = 24; 24 x 365 / 200 = 43.8 days. The 14-day reported figure may use a different role population, status definition, reporting window, or start/end point. The ROI deliberately counts no time-to-fill improvement until Epiq validates the baseline. The $5,000–$10,000 integration estimate is user-provided and subject to technical discovery.</a:t>
            </a:r>
          </a:p>
          <a:p xmlns:a="http://schemas.openxmlformats.org/drawingml/2006/main">
            <a:r>
              <a:t/>
            </a:r>
          </a:p>
          <a:p xmlns:a="http://schemas.openxmlformats.org/drawingml/2006/main">
            <a:r>
              <a:t>[Sources]</a:t>
            </a:r>
          </a:p>
          <a:p xmlns:a="http://schemas.openxmlformats.org/drawingml/2006/main">
            <a:r>
              <a:t>- Epiq ROI intake: /Users/caseymarquette/Downloads/Scout ROI Intake information (2026) (4).pdf</a:t>
            </a:r>
          </a:p>
          <a:p xmlns:a="http://schemas.openxmlformats.org/drawingml/2006/main">
            <a:r>
              <a:t>- Time-to-fill calculation: 24 active requisitions x 365 / 200 annual hires = 43.8 days.</a:t>
            </a:r>
          </a:p>
          <a:p xmlns:a="http://schemas.openxmlformats.org/drawingml/2006/main">
            <a:r>
              <a:t>- Working integration estimate: user-provided statement in this task; not independently verified.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c14481f5475409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280e446f2bc443c9" /><Relationship Type="http://schemas.openxmlformats.org/officeDocument/2006/relationships/slideLayout" Target="/ppt/slideLayouts/slideLayout1.xml" Id="Rdc5de64619ab4e3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c5de64619ab4e3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24765bc91184fc3" /><Relationship Type="http://schemas.openxmlformats.org/officeDocument/2006/relationships/notesSlide" Target="/ppt/notesSlides/notesSlide1.xml" Id="R205118b6e5f8416e"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76cdae2604c54587" /><Relationship Type="http://schemas.openxmlformats.org/officeDocument/2006/relationships/notesSlide" Target="/ppt/notesSlides/notesSlide2.xml" Id="R602e194747074e0d"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2725cb113ed84c5f" /><Relationship Type="http://schemas.openxmlformats.org/officeDocument/2006/relationships/image" Target="/ppt/media/image.png" Id="Rbb45b55b726c49cc" /><Relationship Type="http://schemas.openxmlformats.org/officeDocument/2006/relationships/image" Target="/ppt/media/image2.png" Id="Rea0d2dd643974faa" /><Relationship Type="http://schemas.openxmlformats.org/officeDocument/2006/relationships/image" Target="/ppt/media/image3.png" Id="R24a155c88edc48ae" /><Relationship Type="http://schemas.openxmlformats.org/officeDocument/2006/relationships/notesSlide" Target="/ppt/notesSlides/notesSlide3.xml" Id="Rdd812448a54249f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6604d3a4d33c4ee7" /><Relationship Type="http://schemas.openxmlformats.org/officeDocument/2006/relationships/notesSlide" Target="/ppt/notesSlides/notesSlide4.xml" Id="R65bb2bf1513c484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b7df6987c8804673" /><Relationship Type="http://schemas.openxmlformats.org/officeDocument/2006/relationships/notesSlide" Target="/ppt/notesSlides/notesSlide5.xml" Id="R88cab479fffe438b"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e5a8c6accc142ea" /><Relationship Type="http://schemas.openxmlformats.org/officeDocument/2006/relationships/notesSlide" Target="/ppt/notesSlides/notesSlide6.xml" Id="Ra9e0d96a4a4744f2"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b236bddc5c694156" /><Relationship Type="http://schemas.openxmlformats.org/officeDocument/2006/relationships/notesSlide" Target="/ppt/notesSlides/notesSlide7.xml" Id="R5482455c48724c1f" /></Relationships>
</file>

<file path=ppt/slides/slide1.xml><?xml version="1.0" encoding="utf-8"?>
<p:sld xmlns:p="http://schemas.openxmlformats.org/presentationml/2006/main">
  <p:cSld>
    <p:bg>
      <p:bgPr>
        <a:gradFill xmlns:a="http://schemas.openxmlformats.org/drawingml/2006/main">
          <a:gsLst>
            <a:gs pos="0">
              <a:srgbClr val="06101F"/>
            </a:gs>
            <a:gs pos="58000">
              <a:srgbClr val="0C2341"/>
            </a:gs>
            <a:gs pos="100000">
              <a:srgbClr val="132F54"/>
            </a:gs>
          </a:gsLst>
          <a:lin ang="8100000"/>
        </a:gradFill>
      </p:bgPr>
    </p:bg>
    <p:spTree>
      <p:nvGrpSpPr>
        <p:cNvPr id="1" name=""/>
        <p:cNvGrpSpPr/>
        <p:nvPr/>
      </p:nvGrpSpPr>
      <p:grpSpPr>
        <a:xfrm xmlns:a="http://schemas.openxmlformats.org/drawingml/2006/main"/>
      </p:grpSpPr>
      <p:sp>
        <p:nvSpPr>
          <p:cNvPr id="17" name="cover-kicker">
            <a:extLst xmlns:a="http://schemas.openxmlformats.org/drawingml/2006/main">
              <a:ext uri="{FF2B5EF4-FFF2-40B4-BE49-F238E27FC236}">
                <a16:creationId xmlns:a16="http://schemas.microsoft.com/office/drawing/2014/main" id="{93623D42-2575-4B8A-BE5E-87D556A774A6}"/>
              </a:ext>
            </a:extLst>
          </p:cNvPr>
          <p:cNvSpPr>
            <a:spLocks xmlns:a="http://schemas.openxmlformats.org/drawingml/2006/main" noGrp="1"/>
          </p:cNvSpPr>
          <p:nvPr/>
        </p:nvSpPr>
        <p:spPr>
          <a:xfrm xmlns:a="http://schemas.openxmlformats.org/drawingml/2006/main">
            <a:off x="685800" y="552450"/>
            <a:ext cx="476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57D7FF"/>
                </a:solidFill>
                <a:latin typeface="Aptos"/>
                <a:ea typeface="Aptos"/>
                <a:cs typeface="Aptos"/>
              </a:defRPr>
            </a:pPr>
            <a:r>
              <a:rPr sz="1050" b="1">
                <a:solidFill>
                  <a:srgbClr val="57D7FF"/>
                </a:solidFill>
                <a:latin typeface="Aptos"/>
                <a:ea typeface="Aptos"/>
                <a:cs typeface="Aptos"/>
              </a:rPr>
              <a:t>EPIQ × SCOUT  /  EXECUTIVE DISCUSSION</a:t>
            </a:r>
          </a:p>
        </p:txBody>
      </p:sp>
      <p:sp>
        <p:nvSpPr>
          <p:cNvPr id="2" name="cover-title-1">
            <a:extLst xmlns:a="http://schemas.openxmlformats.org/drawingml/2006/main">
              <a:ext uri="{FF2B5EF4-FFF2-40B4-BE49-F238E27FC236}">
                <a16:creationId xmlns:a16="http://schemas.microsoft.com/office/drawing/2014/main" id="{531E7EC9-B947-49F4-A556-BFD4C119D026}"/>
              </a:ext>
            </a:extLst>
          </p:cNvPr>
          <p:cNvSpPr>
            <a:spLocks xmlns:a="http://schemas.openxmlformats.org/drawingml/2006/main" noGrp="1"/>
          </p:cNvSpPr>
          <p:nvPr/>
        </p:nvSpPr>
        <p:spPr>
          <a:xfrm xmlns:a="http://schemas.openxmlformats.org/drawingml/2006/main">
            <a:off x="685800" y="1257300"/>
            <a:ext cx="53340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5850" b="1">
                <a:solidFill>
                  <a:srgbClr val="FFFFFF"/>
                </a:solidFill>
                <a:latin typeface="Aptos Display"/>
                <a:ea typeface="Aptos Display"/>
                <a:cs typeface="Aptos Display"/>
              </a:defRPr>
            </a:pPr>
            <a:r>
              <a:rPr sz="5850" b="1">
                <a:solidFill>
                  <a:srgbClr val="FFFFFF"/>
                </a:solidFill>
                <a:latin typeface="Aptos Display"/>
                <a:ea typeface="Aptos Display"/>
                <a:cs typeface="Aptos Display"/>
              </a:rPr>
              <a:t>Trust.</a:t>
            </a:r>
          </a:p>
        </p:txBody>
      </p:sp>
      <p:sp>
        <p:nvSpPr>
          <p:cNvPr id="3" name="cover-title-2">
            <a:extLst xmlns:a="http://schemas.openxmlformats.org/drawingml/2006/main">
              <a:ext uri="{FF2B5EF4-FFF2-40B4-BE49-F238E27FC236}">
                <a16:creationId xmlns:a16="http://schemas.microsoft.com/office/drawing/2014/main" id="{570231E1-88B5-40DF-A439-7A966AC14209}"/>
              </a:ext>
            </a:extLst>
          </p:cNvPr>
          <p:cNvSpPr>
            <a:spLocks xmlns:a="http://schemas.openxmlformats.org/drawingml/2006/main" noGrp="1"/>
          </p:cNvSpPr>
          <p:nvPr/>
        </p:nvSpPr>
        <p:spPr>
          <a:xfrm xmlns:a="http://schemas.openxmlformats.org/drawingml/2006/main">
            <a:off x="685800" y="2009775"/>
            <a:ext cx="59055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5850" b="1">
                <a:solidFill>
                  <a:srgbClr val="57D7FF"/>
                </a:solidFill>
                <a:latin typeface="Aptos Display"/>
                <a:ea typeface="Aptos Display"/>
                <a:cs typeface="Aptos Display"/>
              </a:defRPr>
            </a:pPr>
            <a:r>
              <a:rPr sz="5850" b="1">
                <a:solidFill>
                  <a:srgbClr val="57D7FF"/>
                </a:solidFill>
                <a:latin typeface="Aptos Display"/>
                <a:ea typeface="Aptos Display"/>
                <a:cs typeface="Aptos Display"/>
              </a:rPr>
              <a:t>Experience.</a:t>
            </a:r>
          </a:p>
        </p:txBody>
      </p:sp>
      <p:sp>
        <p:nvSpPr>
          <p:cNvPr id="4" name="cover-title-3">
            <a:extLst xmlns:a="http://schemas.openxmlformats.org/drawingml/2006/main">
              <a:ext uri="{FF2B5EF4-FFF2-40B4-BE49-F238E27FC236}">
                <a16:creationId xmlns:a16="http://schemas.microsoft.com/office/drawing/2014/main" id="{04D430E7-6D0C-4BF6-BAEF-BADF6F65E59D}"/>
              </a:ext>
            </a:extLst>
          </p:cNvPr>
          <p:cNvSpPr>
            <a:spLocks xmlns:a="http://schemas.openxmlformats.org/drawingml/2006/main" noGrp="1"/>
          </p:cNvSpPr>
          <p:nvPr/>
        </p:nvSpPr>
        <p:spPr>
          <a:xfrm xmlns:a="http://schemas.openxmlformats.org/drawingml/2006/main">
            <a:off x="685800" y="2762250"/>
            <a:ext cx="61912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5850" b="1">
                <a:solidFill>
                  <a:srgbClr val="62E2B5"/>
                </a:solidFill>
                <a:latin typeface="Aptos Display"/>
                <a:ea typeface="Aptos Display"/>
                <a:cs typeface="Aptos Display"/>
              </a:defRPr>
            </a:pPr>
            <a:r>
              <a:rPr sz="5850" b="1">
                <a:solidFill>
                  <a:srgbClr val="62E2B5"/>
                </a:solidFill>
                <a:latin typeface="Aptos Display"/>
                <a:ea typeface="Aptos Display"/>
                <a:cs typeface="Aptos Display"/>
              </a:rPr>
              <a:t>Adaptability.</a:t>
            </a:r>
          </a:p>
        </p:txBody>
      </p:sp>
      <p:sp>
        <p:nvSpPr>
          <p:cNvPr id="5" name="cover-subtitle">
            <a:extLst xmlns:a="http://schemas.openxmlformats.org/drawingml/2006/main">
              <a:ext uri="{FF2B5EF4-FFF2-40B4-BE49-F238E27FC236}">
                <a16:creationId xmlns:a16="http://schemas.microsoft.com/office/drawing/2014/main" id="{7B7F4721-336C-454F-965E-771AE7780738}"/>
              </a:ext>
            </a:extLst>
          </p:cNvPr>
          <p:cNvSpPr>
            <a:spLocks xmlns:a="http://schemas.openxmlformats.org/drawingml/2006/main" noGrp="1"/>
          </p:cNvSpPr>
          <p:nvPr/>
        </p:nvSpPr>
        <p:spPr>
          <a:xfrm xmlns:a="http://schemas.openxmlformats.org/drawingml/2006/main">
            <a:off x="723900" y="3781425"/>
            <a:ext cx="5619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875" b="0">
                <a:solidFill>
                  <a:srgbClr val="D5E2F1"/>
                </a:solidFill>
                <a:latin typeface="Aptos"/>
                <a:ea typeface="Aptos"/>
                <a:cs typeface="Aptos"/>
              </a:defRPr>
            </a:pPr>
            <a:r>
              <a:rPr sz="1875" b="0">
                <a:solidFill>
                  <a:srgbClr val="D5E2F1"/>
                </a:solidFill>
                <a:latin typeface="Aptos"/>
                <a:ea typeface="Aptos"/>
                <a:cs typeface="Aptos"/>
              </a:rPr>
              <a:t>Three real business benefits of a purpose-built AI recruiting workflow.</a:t>
            </a:r>
          </a:p>
        </p:txBody>
      </p:sp>
      <p:sp>
        <p:nvSpPr>
          <p:cNvPr id="6" name="cover-divider">
            <a:extLst xmlns:a="http://schemas.openxmlformats.org/drawingml/2006/main">
              <a:ext uri="{FF2B5EF4-FFF2-40B4-BE49-F238E27FC236}">
                <a16:creationId xmlns:a16="http://schemas.microsoft.com/office/drawing/2014/main" id="{06C8AC7D-C475-4D85-A83F-251C072F37E0}"/>
              </a:ext>
            </a:extLst>
          </p:cNvPr>
          <p:cNvSpPr>
            <a:spLocks xmlns:a="http://schemas.openxmlformats.org/drawingml/2006/main" noGrp="1"/>
          </p:cNvSpPr>
          <p:nvPr/>
        </p:nvSpPr>
        <p:spPr>
          <a:xfrm xmlns:a="http://schemas.openxmlformats.org/drawingml/2006/main">
            <a:off x="7086600" y="914400"/>
            <a:ext cx="0" cy="4667250"/>
          </a:xfrm>
          <a:prstGeom xmlns:a="http://schemas.openxmlformats.org/drawingml/2006/main" prst="line">
            <a:avLst/>
          </a:prstGeom>
          <a:noFill xmlns:a="http://schemas.openxmlformats.org/drawingml/2006/main"/>
          <a:ln xmlns:a="http://schemas.openxmlformats.org/drawingml/2006/main" w="9525">
            <a:solidFill>
              <a:srgbClr val="FFFFFF">
                <a:alpha val="20000"/>
              </a:srgbClr>
            </a:solidFill>
            <a:prstDash val="solid"/>
          </a:ln>
        </p:spPr>
      </p:sp>
      <p:sp>
        <p:nvSpPr>
          <p:cNvPr id="7" name="cover-num-01">
            <a:extLst xmlns:a="http://schemas.openxmlformats.org/drawingml/2006/main">
              <a:ext uri="{FF2B5EF4-FFF2-40B4-BE49-F238E27FC236}">
                <a16:creationId xmlns:a16="http://schemas.microsoft.com/office/drawing/2014/main" id="{6658827F-1197-404D-88DC-213443CD7E2D}"/>
              </a:ext>
            </a:extLst>
          </p:cNvPr>
          <p:cNvSpPr>
            <a:spLocks xmlns:a="http://schemas.openxmlformats.org/drawingml/2006/main" noGrp="1"/>
          </p:cNvSpPr>
          <p:nvPr/>
        </p:nvSpPr>
        <p:spPr>
          <a:xfrm xmlns:a="http://schemas.openxmlformats.org/drawingml/2006/main">
            <a:off x="7600950" y="1257300"/>
            <a:ext cx="1143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5100" b="1">
                <a:solidFill>
                  <a:srgbClr val="57D7FF"/>
                </a:solidFill>
                <a:latin typeface="Aptos Display"/>
                <a:ea typeface="Aptos Display"/>
                <a:cs typeface="Aptos Display"/>
              </a:defRPr>
            </a:pPr>
            <a:r>
              <a:rPr sz="5100" b="1">
                <a:solidFill>
                  <a:srgbClr val="57D7FF"/>
                </a:solidFill>
                <a:latin typeface="Aptos Display"/>
                <a:ea typeface="Aptos Display"/>
                <a:cs typeface="Aptos Display"/>
              </a:rPr>
              <a:t>01</a:t>
            </a:r>
          </a:p>
        </p:txBody>
      </p:sp>
      <p:sp>
        <p:nvSpPr>
          <p:cNvPr id="8" name="cover-label-01">
            <a:extLst xmlns:a="http://schemas.openxmlformats.org/drawingml/2006/main">
              <a:ext uri="{FF2B5EF4-FFF2-40B4-BE49-F238E27FC236}">
                <a16:creationId xmlns:a16="http://schemas.microsoft.com/office/drawing/2014/main" id="{054491E5-D04F-45C2-849A-A5304D743EC6}"/>
              </a:ext>
            </a:extLst>
          </p:cNvPr>
          <p:cNvSpPr>
            <a:spLocks xmlns:a="http://schemas.openxmlformats.org/drawingml/2006/main" noGrp="1"/>
          </p:cNvSpPr>
          <p:nvPr/>
        </p:nvSpPr>
        <p:spPr>
          <a:xfrm xmlns:a="http://schemas.openxmlformats.org/drawingml/2006/main">
            <a:off x="8801100" y="1428750"/>
            <a:ext cx="27241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650" b="1">
                <a:solidFill>
                  <a:srgbClr val="FFFFFF"/>
                </a:solidFill>
                <a:latin typeface="Aptos"/>
                <a:ea typeface="Aptos"/>
                <a:cs typeface="Aptos"/>
              </a:defRPr>
            </a:pPr>
            <a:r>
              <a:rPr sz="1650" b="1">
                <a:solidFill>
                  <a:srgbClr val="FFFFFF"/>
                </a:solidFill>
                <a:latin typeface="Aptos"/>
                <a:ea typeface="Aptos"/>
                <a:cs typeface="Aptos"/>
              </a:rPr>
              <a:t>KNOW WHO YOU ARE HIRING</a:t>
            </a:r>
          </a:p>
        </p:txBody>
      </p:sp>
      <p:sp>
        <p:nvSpPr>
          <p:cNvPr id="9" name="cover-row-line-01">
            <a:extLst xmlns:a="http://schemas.openxmlformats.org/drawingml/2006/main">
              <a:ext uri="{FF2B5EF4-FFF2-40B4-BE49-F238E27FC236}">
                <a16:creationId xmlns:a16="http://schemas.microsoft.com/office/drawing/2014/main" id="{B2C7669D-4D82-49E3-AF7C-04659AEF7681}"/>
              </a:ext>
            </a:extLst>
          </p:cNvPr>
          <p:cNvSpPr>
            <a:spLocks xmlns:a="http://schemas.openxmlformats.org/drawingml/2006/main" noGrp="1"/>
          </p:cNvSpPr>
          <p:nvPr/>
        </p:nvSpPr>
        <p:spPr>
          <a:xfrm xmlns:a="http://schemas.openxmlformats.org/drawingml/2006/main">
            <a:off x="7600950" y="2171700"/>
            <a:ext cx="3924300" cy="0"/>
          </a:xfrm>
          <a:prstGeom xmlns:a="http://schemas.openxmlformats.org/drawingml/2006/main" prst="line">
            <a:avLst/>
          </a:prstGeom>
          <a:noFill xmlns:a="http://schemas.openxmlformats.org/drawingml/2006/main"/>
          <a:ln xmlns:a="http://schemas.openxmlformats.org/drawingml/2006/main" w="9525">
            <a:solidFill>
              <a:srgbClr val="FFFFFF">
                <a:alpha val="15000"/>
              </a:srgbClr>
            </a:solidFill>
            <a:prstDash val="solid"/>
          </a:ln>
        </p:spPr>
      </p:sp>
      <p:sp>
        <p:nvSpPr>
          <p:cNvPr id="10" name="cover-num-02">
            <a:extLst xmlns:a="http://schemas.openxmlformats.org/drawingml/2006/main">
              <a:ext uri="{FF2B5EF4-FFF2-40B4-BE49-F238E27FC236}">
                <a16:creationId xmlns:a16="http://schemas.microsoft.com/office/drawing/2014/main" id="{9BAC40DE-1636-4D98-AA6B-6B0960531A3E}"/>
              </a:ext>
            </a:extLst>
          </p:cNvPr>
          <p:cNvSpPr>
            <a:spLocks xmlns:a="http://schemas.openxmlformats.org/drawingml/2006/main" noGrp="1"/>
          </p:cNvSpPr>
          <p:nvPr/>
        </p:nvSpPr>
        <p:spPr>
          <a:xfrm xmlns:a="http://schemas.openxmlformats.org/drawingml/2006/main">
            <a:off x="7600950" y="2609850"/>
            <a:ext cx="1143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5100" b="1">
                <a:solidFill>
                  <a:srgbClr val="8B83FF"/>
                </a:solidFill>
                <a:latin typeface="Aptos Display"/>
                <a:ea typeface="Aptos Display"/>
                <a:cs typeface="Aptos Display"/>
              </a:defRPr>
            </a:pPr>
            <a:r>
              <a:rPr sz="5100" b="1">
                <a:solidFill>
                  <a:srgbClr val="8B83FF"/>
                </a:solidFill>
                <a:latin typeface="Aptos Display"/>
                <a:ea typeface="Aptos Display"/>
                <a:cs typeface="Aptos Display"/>
              </a:rPr>
              <a:t>02</a:t>
            </a:r>
          </a:p>
        </p:txBody>
      </p:sp>
      <p:sp>
        <p:nvSpPr>
          <p:cNvPr id="11" name="cover-label-02">
            <a:extLst xmlns:a="http://schemas.openxmlformats.org/drawingml/2006/main">
              <a:ext uri="{FF2B5EF4-FFF2-40B4-BE49-F238E27FC236}">
                <a16:creationId xmlns:a16="http://schemas.microsoft.com/office/drawing/2014/main" id="{A588069B-823A-4FFB-835A-6AFBDCAEF317}"/>
              </a:ext>
            </a:extLst>
          </p:cNvPr>
          <p:cNvSpPr>
            <a:spLocks xmlns:a="http://schemas.openxmlformats.org/drawingml/2006/main" noGrp="1"/>
          </p:cNvSpPr>
          <p:nvPr/>
        </p:nvSpPr>
        <p:spPr>
          <a:xfrm xmlns:a="http://schemas.openxmlformats.org/drawingml/2006/main">
            <a:off x="8801100" y="2781300"/>
            <a:ext cx="27241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650" b="1">
                <a:solidFill>
                  <a:srgbClr val="FFFFFF"/>
                </a:solidFill>
                <a:latin typeface="Aptos"/>
                <a:ea typeface="Aptos"/>
                <a:cs typeface="Aptos"/>
              </a:defRPr>
            </a:pPr>
            <a:r>
              <a:rPr sz="1650" b="1">
                <a:solidFill>
                  <a:srgbClr val="FFFFFF"/>
                </a:solidFill>
                <a:latin typeface="Aptos"/>
                <a:ea typeface="Aptos"/>
                <a:cs typeface="Aptos"/>
              </a:rPr>
              <a:t>MOVE PEOPLE FASTER</a:t>
            </a:r>
          </a:p>
        </p:txBody>
      </p:sp>
      <p:sp>
        <p:nvSpPr>
          <p:cNvPr id="12" name="cover-row-line-02">
            <a:extLst xmlns:a="http://schemas.openxmlformats.org/drawingml/2006/main">
              <a:ext uri="{FF2B5EF4-FFF2-40B4-BE49-F238E27FC236}">
                <a16:creationId xmlns:a16="http://schemas.microsoft.com/office/drawing/2014/main" id="{DE2BB836-AD22-48D4-8570-8BFBD7F3D396}"/>
              </a:ext>
            </a:extLst>
          </p:cNvPr>
          <p:cNvSpPr>
            <a:spLocks xmlns:a="http://schemas.openxmlformats.org/drawingml/2006/main" noGrp="1"/>
          </p:cNvSpPr>
          <p:nvPr/>
        </p:nvSpPr>
        <p:spPr>
          <a:xfrm xmlns:a="http://schemas.openxmlformats.org/drawingml/2006/main">
            <a:off x="7600950" y="3524250"/>
            <a:ext cx="3924300" cy="0"/>
          </a:xfrm>
          <a:prstGeom xmlns:a="http://schemas.openxmlformats.org/drawingml/2006/main" prst="line">
            <a:avLst/>
          </a:prstGeom>
          <a:noFill xmlns:a="http://schemas.openxmlformats.org/drawingml/2006/main"/>
          <a:ln xmlns:a="http://schemas.openxmlformats.org/drawingml/2006/main" w="9525">
            <a:solidFill>
              <a:srgbClr val="FFFFFF">
                <a:alpha val="15000"/>
              </a:srgbClr>
            </a:solidFill>
            <a:prstDash val="solid"/>
          </a:ln>
        </p:spPr>
      </p:sp>
      <p:sp>
        <p:nvSpPr>
          <p:cNvPr id="13" name="cover-num-03">
            <a:extLst xmlns:a="http://schemas.openxmlformats.org/drawingml/2006/main">
              <a:ext uri="{FF2B5EF4-FFF2-40B4-BE49-F238E27FC236}">
                <a16:creationId xmlns:a16="http://schemas.microsoft.com/office/drawing/2014/main" id="{1F4A9EDE-B83E-46EA-985A-32054B0EC07F}"/>
              </a:ext>
            </a:extLst>
          </p:cNvPr>
          <p:cNvSpPr>
            <a:spLocks xmlns:a="http://schemas.openxmlformats.org/drawingml/2006/main" noGrp="1"/>
          </p:cNvSpPr>
          <p:nvPr/>
        </p:nvSpPr>
        <p:spPr>
          <a:xfrm xmlns:a="http://schemas.openxmlformats.org/drawingml/2006/main">
            <a:off x="7600950" y="3962400"/>
            <a:ext cx="11430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5100" b="1">
                <a:solidFill>
                  <a:srgbClr val="62E2B5"/>
                </a:solidFill>
                <a:latin typeface="Aptos Display"/>
                <a:ea typeface="Aptos Display"/>
                <a:cs typeface="Aptos Display"/>
              </a:defRPr>
            </a:pPr>
            <a:r>
              <a:rPr sz="5100" b="1">
                <a:solidFill>
                  <a:srgbClr val="62E2B5"/>
                </a:solidFill>
                <a:latin typeface="Aptos Display"/>
                <a:ea typeface="Aptos Display"/>
                <a:cs typeface="Aptos Display"/>
              </a:rPr>
              <a:t>03</a:t>
            </a:r>
          </a:p>
        </p:txBody>
      </p:sp>
      <p:sp>
        <p:nvSpPr>
          <p:cNvPr id="14" name="cover-label-03">
            <a:extLst xmlns:a="http://schemas.openxmlformats.org/drawingml/2006/main">
              <a:ext uri="{FF2B5EF4-FFF2-40B4-BE49-F238E27FC236}">
                <a16:creationId xmlns:a16="http://schemas.microsoft.com/office/drawing/2014/main" id="{68B3EBF0-3376-413B-9BCA-E34ED2B16D9F}"/>
              </a:ext>
            </a:extLst>
          </p:cNvPr>
          <p:cNvSpPr>
            <a:spLocks xmlns:a="http://schemas.openxmlformats.org/drawingml/2006/main" noGrp="1"/>
          </p:cNvSpPr>
          <p:nvPr/>
        </p:nvSpPr>
        <p:spPr>
          <a:xfrm xmlns:a="http://schemas.openxmlformats.org/drawingml/2006/main">
            <a:off x="8801100" y="4133850"/>
            <a:ext cx="272415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650" b="1">
                <a:solidFill>
                  <a:srgbClr val="FFFFFF"/>
                </a:solidFill>
                <a:latin typeface="Aptos"/>
                <a:ea typeface="Aptos"/>
                <a:cs typeface="Aptos"/>
              </a:defRPr>
            </a:pPr>
            <a:r>
              <a:rPr sz="1650" b="1">
                <a:solidFill>
                  <a:srgbClr val="FFFFFF"/>
                </a:solidFill>
                <a:latin typeface="Aptos"/>
                <a:ea typeface="Aptos"/>
                <a:cs typeface="Aptos"/>
              </a:rPr>
              <a:t>ADAPT AS RISKS CHANGE</a:t>
            </a:r>
          </a:p>
        </p:txBody>
      </p:sp>
      <p:sp>
        <p:nvSpPr>
          <p:cNvPr id="15" name="cover-close">
            <a:extLst xmlns:a="http://schemas.openxmlformats.org/drawingml/2006/main">
              <a:ext uri="{FF2B5EF4-FFF2-40B4-BE49-F238E27FC236}">
                <a16:creationId xmlns:a16="http://schemas.microsoft.com/office/drawing/2014/main" id="{01EADE2C-D691-41D1-B998-52BC562A35DA}"/>
              </a:ext>
            </a:extLst>
          </p:cNvPr>
          <p:cNvSpPr>
            <a:spLocks xmlns:a="http://schemas.openxmlformats.org/drawingml/2006/main" noGrp="1"/>
          </p:cNvSpPr>
          <p:nvPr/>
        </p:nvSpPr>
        <p:spPr>
          <a:xfrm xmlns:a="http://schemas.openxmlformats.org/drawingml/2006/main">
            <a:off x="723900" y="5810250"/>
            <a:ext cx="7334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725" b="1">
                <a:solidFill>
                  <a:srgbClr val="FFFFFF"/>
                </a:solidFill>
                <a:latin typeface="Aptos"/>
                <a:ea typeface="Aptos"/>
                <a:cs typeface="Aptos"/>
              </a:defRPr>
            </a:pPr>
            <a:r>
              <a:rPr sz="1725" b="1">
                <a:solidFill>
                  <a:srgbClr val="FFFFFF"/>
                </a:solidFill>
                <a:latin typeface="Aptos"/>
                <a:ea typeface="Aptos"/>
                <a:cs typeface="Aptos"/>
              </a:rPr>
              <a:t>Move faster without lowering the trust threshold.</a:t>
            </a:r>
          </a:p>
        </p:txBody>
      </p:sp>
      <p:sp>
        <p:nvSpPr>
          <p:cNvPr id="16" name="cover-confidential">
            <a:extLst xmlns:a="http://schemas.openxmlformats.org/drawingml/2006/main">
              <a:ext uri="{FF2B5EF4-FFF2-40B4-BE49-F238E27FC236}">
                <a16:creationId xmlns:a16="http://schemas.microsoft.com/office/drawing/2014/main" id="{BE8843A8-C3AC-42AA-BC7C-267DC5EAB595}"/>
              </a:ext>
            </a:extLst>
          </p:cNvPr>
          <p:cNvSpPr>
            <a:spLocks xmlns:a="http://schemas.openxmlformats.org/drawingml/2006/main" noGrp="1"/>
          </p:cNvSpPr>
          <p:nvPr/>
        </p:nvSpPr>
        <p:spPr>
          <a:xfrm xmlns:a="http://schemas.openxmlformats.org/drawingml/2006/main">
            <a:off x="10287000" y="5972175"/>
            <a:ext cx="12382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825" b="1">
                <a:solidFill>
                  <a:srgbClr val="9DB0C7"/>
                </a:solidFill>
                <a:latin typeface="Aptos"/>
                <a:ea typeface="Aptos"/>
                <a:cs typeface="Aptos"/>
              </a:defRPr>
            </a:pPr>
            <a:r>
              <a:rPr sz="825" b="1">
                <a:solidFill>
                  <a:srgbClr val="9DB0C7"/>
                </a:solidFill>
                <a:latin typeface="Aptos"/>
                <a:ea typeface="Aptos"/>
                <a:cs typeface="Aptos"/>
              </a:rPr>
              <a:t>CONFIDENTIAL</a:t>
            </a:r>
          </a:p>
        </p:txBody>
      </p:sp>
    </p:spTree>
    <p:extLst>
      <p:ext uri="{BB962C8B-B14F-4D97-AF65-F5344CB8AC3E}">
        <p14:creationId xmlns:p14="http://schemas.microsoft.com/office/powerpoint/2010/main" val="1695711413"/>
      </p:ext>
    </p:extLst>
  </p:cSld>
</p:sld>
</file>

<file path=ppt/slides/slide2.xml><?xml version="1.0" encoding="utf-8"?>
<p:sld xmlns:p="http://schemas.openxmlformats.org/presentationml/2006/main">
  <p:cSld>
    <p:bg>
      <p:bgPr>
        <a:gradFill xmlns:a="http://schemas.openxmlformats.org/drawingml/2006/main">
          <a:gsLst>
            <a:gs pos="0">
              <a:srgbClr val="F7F8FC"/>
            </a:gs>
            <a:gs pos="100000">
              <a:srgbClr val="EFF5FF"/>
            </a:gs>
          </a:gsLst>
          <a:lin ang="0"/>
        </a:gradFill>
      </p:bgPr>
    </p:bg>
    <p:spTree>
      <p:nvGrpSpPr>
        <p:cNvPr id="1" name=""/>
        <p:cNvGrpSpPr/>
        <p:nvPr/>
      </p:nvGrpSpPr>
      <p:grpSpPr>
        <a:xfrm xmlns:a="http://schemas.openxmlformats.org/drawingml/2006/main"/>
      </p:grpSpPr>
      <p:sp>
        <p:nvSpPr>
          <p:cNvPr id="27" name="section-tag">
            <a:extLst xmlns:a="http://schemas.openxmlformats.org/drawingml/2006/main">
              <a:ext uri="{FF2B5EF4-FFF2-40B4-BE49-F238E27FC236}">
                <a16:creationId xmlns:a16="http://schemas.microsoft.com/office/drawing/2014/main" id="{9E99F057-8F4A-4526-9E20-B538C78488F1}"/>
              </a:ext>
            </a:extLst>
          </p:cNvPr>
          <p:cNvSpPr>
            <a:spLocks xmlns:a="http://schemas.openxmlformats.org/drawingml/2006/main" noGrp="1"/>
          </p:cNvSpPr>
          <p:nvPr/>
        </p:nvSpPr>
        <p:spPr>
          <a:xfrm xmlns:a="http://schemas.openxmlformats.org/drawingml/2006/main">
            <a:off x="609600" y="40005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2C6BFF"/>
                </a:solidFill>
                <a:latin typeface="Aptos"/>
                <a:ea typeface="Aptos"/>
                <a:cs typeface="Aptos"/>
              </a:defRPr>
            </a:pPr>
            <a:r>
              <a:rPr sz="1050" b="1">
                <a:solidFill>
                  <a:srgbClr val="2C6BFF"/>
                </a:solidFill>
                <a:latin typeface="Aptos"/>
                <a:ea typeface="Aptos"/>
                <a:cs typeface="Aptos"/>
              </a:rPr>
              <a:t>THE CONTENT PROBLEM</a:t>
            </a:r>
          </a:p>
        </p:txBody>
      </p:sp>
      <p:sp>
        <p:nvSpPr>
          <p:cNvPr id="2" name="confidential">
            <a:extLst xmlns:a="http://schemas.openxmlformats.org/drawingml/2006/main">
              <a:ext uri="{FF2B5EF4-FFF2-40B4-BE49-F238E27FC236}">
                <a16:creationId xmlns:a16="http://schemas.microsoft.com/office/drawing/2014/main" id="{294AAC73-8C0E-4A49-BFA5-5F66198D1906}"/>
              </a:ext>
            </a:extLst>
          </p:cNvPr>
          <p:cNvSpPr>
            <a:spLocks xmlns:a="http://schemas.openxmlformats.org/drawingml/2006/main" noGrp="1"/>
          </p:cNvSpPr>
          <p:nvPr/>
        </p:nvSpPr>
        <p:spPr>
          <a:xfrm xmlns:a="http://schemas.openxmlformats.org/drawingml/2006/main">
            <a:off x="9048750" y="400050"/>
            <a:ext cx="2533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900" b="1">
                <a:solidFill>
                  <a:srgbClr val="7C8798"/>
                </a:solidFill>
                <a:latin typeface="Aptos"/>
                <a:ea typeface="Aptos"/>
                <a:cs typeface="Aptos"/>
              </a:defRPr>
            </a:pPr>
            <a:r>
              <a:rPr sz="900" b="1">
                <a:solidFill>
                  <a:srgbClr val="7C8798"/>
                </a:solidFill>
                <a:latin typeface="Aptos"/>
                <a:ea typeface="Aptos"/>
                <a:cs typeface="Aptos"/>
              </a:rPr>
              <a:t>CONFIDENTIAL DISCUSSION</a:t>
            </a:r>
          </a:p>
        </p:txBody>
      </p:sp>
      <p:sp>
        <p:nvSpPr>
          <p:cNvPr id="3" name="problem-title">
            <a:extLst xmlns:a="http://schemas.openxmlformats.org/drawingml/2006/main">
              <a:ext uri="{FF2B5EF4-FFF2-40B4-BE49-F238E27FC236}">
                <a16:creationId xmlns:a16="http://schemas.microsoft.com/office/drawing/2014/main" id="{1E1D132D-A12A-4360-9DA9-23AC146EC5F1}"/>
              </a:ext>
            </a:extLst>
          </p:cNvPr>
          <p:cNvSpPr>
            <a:spLocks xmlns:a="http://schemas.openxmlformats.org/drawingml/2006/main" noGrp="1"/>
          </p:cNvSpPr>
          <p:nvPr/>
        </p:nvSpPr>
        <p:spPr>
          <a:xfrm xmlns:a="http://schemas.openxmlformats.org/drawingml/2006/main">
            <a:off x="609600" y="838200"/>
            <a:ext cx="876300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750" b="1">
                <a:solidFill>
                  <a:srgbClr val="07111F"/>
                </a:solidFill>
                <a:latin typeface="Aptos Display"/>
                <a:ea typeface="Aptos Display"/>
                <a:cs typeface="Aptos Display"/>
              </a:defRPr>
            </a:pPr>
            <a:r>
              <a:rPr sz="3750" b="1">
                <a:solidFill>
                  <a:srgbClr val="07111F"/>
                </a:solidFill>
                <a:latin typeface="Aptos Display"/>
                <a:ea typeface="Aptos Display"/>
                <a:cs typeface="Aptos Display"/>
              </a:rPr>
              <a:t>When every candidate looks perfect,</a:t>
            </a:r>
          </a:p>
          <a:p xmlns:a="http://schemas.openxmlformats.org/drawingml/2006/main">
            <a:pPr algn="l">
              <a:buNone/>
              <a:defRPr sz="3750" b="1">
                <a:solidFill>
                  <a:srgbClr val="07111F"/>
                </a:solidFill>
                <a:latin typeface="Aptos Display"/>
                <a:ea typeface="Aptos Display"/>
                <a:cs typeface="Aptos Display"/>
              </a:defRPr>
            </a:pPr>
            <a:r>
              <a:rPr sz="3750" b="1">
                <a:solidFill>
                  <a:srgbClr val="07111F"/>
                </a:solidFill>
                <a:latin typeface="Aptos Display"/>
                <a:ea typeface="Aptos Display"/>
                <a:cs typeface="Aptos Display"/>
              </a:rPr>
              <a:t>who are you actually hiring?</a:t>
            </a:r>
          </a:p>
        </p:txBody>
      </p:sp>
      <p:sp>
        <p:nvSpPr>
          <p:cNvPr id="4" name="problem-500">
            <a:extLst xmlns:a="http://schemas.openxmlformats.org/drawingml/2006/main">
              <a:ext uri="{FF2B5EF4-FFF2-40B4-BE49-F238E27FC236}">
                <a16:creationId xmlns:a16="http://schemas.microsoft.com/office/drawing/2014/main" id="{E5E4679E-98EE-40CA-8FA2-EBC74BD4EADA}"/>
              </a:ext>
            </a:extLst>
          </p:cNvPr>
          <p:cNvSpPr>
            <a:spLocks xmlns:a="http://schemas.openxmlformats.org/drawingml/2006/main" noGrp="1"/>
          </p:cNvSpPr>
          <p:nvPr/>
        </p:nvSpPr>
        <p:spPr>
          <a:xfrm xmlns:a="http://schemas.openxmlformats.org/drawingml/2006/main">
            <a:off x="609600" y="2247900"/>
            <a:ext cx="3000375"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9450" b="1">
                <a:solidFill>
                  <a:srgbClr val="2C6BFF"/>
                </a:solidFill>
                <a:latin typeface="Aptos Display"/>
                <a:ea typeface="Aptos Display"/>
                <a:cs typeface="Aptos Display"/>
              </a:defRPr>
            </a:pPr>
            <a:r>
              <a:rPr sz="9450" b="1">
                <a:solidFill>
                  <a:srgbClr val="2C6BFF"/>
                </a:solidFill>
                <a:latin typeface="Aptos Display"/>
                <a:ea typeface="Aptos Display"/>
                <a:cs typeface="Aptos Display"/>
              </a:rPr>
              <a:t>500*</a:t>
            </a:r>
          </a:p>
        </p:txBody>
      </p:sp>
      <p:sp>
        <p:nvSpPr>
          <p:cNvPr id="5" name="problem-500-label">
            <a:extLst xmlns:a="http://schemas.openxmlformats.org/drawingml/2006/main">
              <a:ext uri="{FF2B5EF4-FFF2-40B4-BE49-F238E27FC236}">
                <a16:creationId xmlns:a16="http://schemas.microsoft.com/office/drawing/2014/main" id="{538A9D31-0097-42CB-A597-8AB923C0872E}"/>
              </a:ext>
            </a:extLst>
          </p:cNvPr>
          <p:cNvSpPr>
            <a:spLocks xmlns:a="http://schemas.openxmlformats.org/drawingml/2006/main" noGrp="1"/>
          </p:cNvSpPr>
          <p:nvPr/>
        </p:nvSpPr>
        <p:spPr>
          <a:xfrm xmlns:a="http://schemas.openxmlformats.org/drawingml/2006/main">
            <a:off x="704850" y="3638550"/>
            <a:ext cx="2762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75" b="1">
                <a:solidFill>
                  <a:srgbClr val="5C6A7E"/>
                </a:solidFill>
                <a:latin typeface="Aptos"/>
                <a:ea typeface="Aptos"/>
                <a:cs typeface="Aptos"/>
              </a:defRPr>
            </a:pPr>
            <a:r>
              <a:rPr sz="1275" b="1">
                <a:solidFill>
                  <a:srgbClr val="5C6A7E"/>
                </a:solidFill>
                <a:latin typeface="Aptos"/>
                <a:ea typeface="Aptos"/>
                <a:cs typeface="Aptos"/>
              </a:rPr>
              <a:t>illustrative applicants</a:t>
            </a:r>
          </a:p>
        </p:txBody>
      </p:sp>
      <p:sp>
        <p:nvSpPr>
          <p:cNvPr id="6" name="problem-flow-line">
            <a:extLst xmlns:a="http://schemas.openxmlformats.org/drawingml/2006/main">
              <a:ext uri="{FF2B5EF4-FFF2-40B4-BE49-F238E27FC236}">
                <a16:creationId xmlns:a16="http://schemas.microsoft.com/office/drawing/2014/main" id="{6D0A9718-AAB7-4F96-80DF-22ECFFE0498B}"/>
              </a:ext>
            </a:extLst>
          </p:cNvPr>
          <p:cNvSpPr>
            <a:spLocks xmlns:a="http://schemas.openxmlformats.org/drawingml/2006/main" noGrp="1"/>
          </p:cNvSpPr>
          <p:nvPr/>
        </p:nvSpPr>
        <p:spPr>
          <a:xfrm xmlns:a="http://schemas.openxmlformats.org/drawingml/2006/main">
            <a:off x="3829050" y="3105150"/>
            <a:ext cx="7334250" cy="0"/>
          </a:xfrm>
          <a:prstGeom xmlns:a="http://schemas.openxmlformats.org/drawingml/2006/main" prst="line">
            <a:avLst/>
          </a:prstGeom>
          <a:noFill xmlns:a="http://schemas.openxmlformats.org/drawingml/2006/main"/>
          <a:ln xmlns:a="http://schemas.openxmlformats.org/drawingml/2006/main" w="19050">
            <a:solidFill>
              <a:srgbClr val="AAB7C9"/>
            </a:solidFill>
            <a:prstDash val="solid"/>
          </a:ln>
        </p:spPr>
      </p:sp>
      <p:sp>
        <p:nvSpPr>
          <p:cNvPr id="7" name="problem-node-01">
            <a:extLst xmlns:a="http://schemas.openxmlformats.org/drawingml/2006/main">
              <a:ext uri="{FF2B5EF4-FFF2-40B4-BE49-F238E27FC236}">
                <a16:creationId xmlns:a16="http://schemas.microsoft.com/office/drawing/2014/main" id="{F9F380FE-F274-47A8-A6FA-9755C687571E}"/>
              </a:ext>
            </a:extLst>
          </p:cNvPr>
          <p:cNvSpPr>
            <a:spLocks xmlns:a="http://schemas.openxmlformats.org/drawingml/2006/main" noGrp="1"/>
          </p:cNvSpPr>
          <p:nvPr/>
        </p:nvSpPr>
        <p:spPr>
          <a:xfrm xmlns:a="http://schemas.openxmlformats.org/drawingml/2006/main">
            <a:off x="3810000" y="2962275"/>
            <a:ext cx="285750" cy="285750"/>
          </a:xfrm>
          <a:prstGeom xmlns:a="http://schemas.openxmlformats.org/drawingml/2006/main" prst="ellipse">
            <a:avLst/>
          </a:prstGeom>
          <a:solidFill xmlns:a="http://schemas.openxmlformats.org/drawingml/2006/main">
            <a:srgbClr val="2C6BFF"/>
          </a:solidFill>
          <a:ln xmlns:a="http://schemas.openxmlformats.org/drawingml/2006/main" w="0">
            <a:noFill/>
            <a:prstDash val="solid"/>
          </a:ln>
        </p:spPr>
      </p:sp>
      <p:sp>
        <p:nvSpPr>
          <p:cNvPr id="8" name="problem-node-num-01">
            <a:extLst xmlns:a="http://schemas.openxmlformats.org/drawingml/2006/main">
              <a:ext uri="{FF2B5EF4-FFF2-40B4-BE49-F238E27FC236}">
                <a16:creationId xmlns:a16="http://schemas.microsoft.com/office/drawing/2014/main" id="{FBD09706-237B-4E2F-9A99-9524301F85C7}"/>
              </a:ext>
            </a:extLst>
          </p:cNvPr>
          <p:cNvSpPr>
            <a:spLocks xmlns:a="http://schemas.openxmlformats.org/drawingml/2006/main" noGrp="1"/>
          </p:cNvSpPr>
          <p:nvPr/>
        </p:nvSpPr>
        <p:spPr>
          <a:xfrm xmlns:a="http://schemas.openxmlformats.org/drawingml/2006/main">
            <a:off x="3810000" y="3028950"/>
            <a:ext cx="285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750" b="1">
                <a:solidFill>
                  <a:srgbClr val="FFFFFF"/>
                </a:solidFill>
                <a:latin typeface="Aptos"/>
                <a:ea typeface="Aptos"/>
                <a:cs typeface="Aptos"/>
              </a:defRPr>
            </a:pPr>
            <a:r>
              <a:rPr sz="750" b="1">
                <a:solidFill>
                  <a:srgbClr val="FFFFFF"/>
                </a:solidFill>
                <a:latin typeface="Aptos"/>
                <a:ea typeface="Aptos"/>
                <a:cs typeface="Aptos"/>
              </a:rPr>
              <a:t>01</a:t>
            </a:r>
          </a:p>
        </p:txBody>
      </p:sp>
      <p:sp>
        <p:nvSpPr>
          <p:cNvPr id="9" name="problem-flow-title-01">
            <a:extLst xmlns:a="http://schemas.openxmlformats.org/drawingml/2006/main">
              <a:ext uri="{FF2B5EF4-FFF2-40B4-BE49-F238E27FC236}">
                <a16:creationId xmlns:a16="http://schemas.microsoft.com/office/drawing/2014/main" id="{BC9F6321-2FB5-4BF7-9607-22BAA3BF9B51}"/>
              </a:ext>
            </a:extLst>
          </p:cNvPr>
          <p:cNvSpPr>
            <a:spLocks xmlns:a="http://schemas.openxmlformats.org/drawingml/2006/main" noGrp="1"/>
          </p:cNvSpPr>
          <p:nvPr/>
        </p:nvSpPr>
        <p:spPr>
          <a:xfrm xmlns:a="http://schemas.openxmlformats.org/drawingml/2006/main">
            <a:off x="3810000" y="3429000"/>
            <a:ext cx="2238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75" b="1">
                <a:solidFill>
                  <a:srgbClr val="07111F"/>
                </a:solidFill>
                <a:latin typeface="Aptos"/>
                <a:ea typeface="Aptos"/>
                <a:cs typeface="Aptos"/>
              </a:defRPr>
            </a:pPr>
            <a:r>
              <a:rPr sz="1575" b="1">
                <a:solidFill>
                  <a:srgbClr val="07111F"/>
                </a:solidFill>
                <a:latin typeface="Aptos"/>
                <a:ea typeface="Aptos"/>
                <a:cs typeface="Aptos"/>
              </a:rPr>
              <a:t>AI-polished résumé</a:t>
            </a:r>
          </a:p>
        </p:txBody>
      </p:sp>
      <p:sp>
        <p:nvSpPr>
          <p:cNvPr id="10" name="problem-flow-body-01">
            <a:extLst xmlns:a="http://schemas.openxmlformats.org/drawingml/2006/main">
              <a:ext uri="{FF2B5EF4-FFF2-40B4-BE49-F238E27FC236}">
                <a16:creationId xmlns:a16="http://schemas.microsoft.com/office/drawing/2014/main" id="{A49B092E-1D88-4714-BA59-DC277FCB8E95}"/>
              </a:ext>
            </a:extLst>
          </p:cNvPr>
          <p:cNvSpPr>
            <a:spLocks xmlns:a="http://schemas.openxmlformats.org/drawingml/2006/main" noGrp="1"/>
          </p:cNvSpPr>
          <p:nvPr/>
        </p:nvSpPr>
        <p:spPr>
          <a:xfrm xmlns:a="http://schemas.openxmlformats.org/drawingml/2006/main">
            <a:off x="3810000" y="3790950"/>
            <a:ext cx="2238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75" b="0">
                <a:solidFill>
                  <a:srgbClr val="5C6A7E"/>
                </a:solidFill>
                <a:latin typeface="Aptos"/>
                <a:ea typeface="Aptos"/>
                <a:cs typeface="Aptos"/>
              </a:defRPr>
            </a:pPr>
            <a:r>
              <a:rPr sz="1275" b="0">
                <a:solidFill>
                  <a:srgbClr val="5C6A7E"/>
                </a:solidFill>
                <a:latin typeface="Aptos"/>
                <a:ea typeface="Aptos"/>
                <a:cs typeface="Aptos"/>
              </a:rPr>
              <a:t>Words optimized to the role</a:t>
            </a:r>
          </a:p>
        </p:txBody>
      </p:sp>
      <p:sp>
        <p:nvSpPr>
          <p:cNvPr id="11" name="problem-node-02">
            <a:extLst xmlns:a="http://schemas.openxmlformats.org/drawingml/2006/main">
              <a:ext uri="{FF2B5EF4-FFF2-40B4-BE49-F238E27FC236}">
                <a16:creationId xmlns:a16="http://schemas.microsoft.com/office/drawing/2014/main" id="{64FD6939-ECD0-4B9E-AFD3-632AE0E8D31E}"/>
              </a:ext>
            </a:extLst>
          </p:cNvPr>
          <p:cNvSpPr>
            <a:spLocks xmlns:a="http://schemas.openxmlformats.org/drawingml/2006/main" noGrp="1"/>
          </p:cNvSpPr>
          <p:nvPr/>
        </p:nvSpPr>
        <p:spPr>
          <a:xfrm xmlns:a="http://schemas.openxmlformats.org/drawingml/2006/main">
            <a:off x="6334125" y="2962275"/>
            <a:ext cx="285750" cy="285750"/>
          </a:xfrm>
          <a:prstGeom xmlns:a="http://schemas.openxmlformats.org/drawingml/2006/main" prst="ellipse">
            <a:avLst/>
          </a:prstGeom>
          <a:solidFill xmlns:a="http://schemas.openxmlformats.org/drawingml/2006/main">
            <a:srgbClr val="8B83FF"/>
          </a:solidFill>
          <a:ln xmlns:a="http://schemas.openxmlformats.org/drawingml/2006/main" w="0">
            <a:noFill/>
            <a:prstDash val="solid"/>
          </a:ln>
        </p:spPr>
      </p:sp>
      <p:sp>
        <p:nvSpPr>
          <p:cNvPr id="12" name="problem-node-num-02">
            <a:extLst xmlns:a="http://schemas.openxmlformats.org/drawingml/2006/main">
              <a:ext uri="{FF2B5EF4-FFF2-40B4-BE49-F238E27FC236}">
                <a16:creationId xmlns:a16="http://schemas.microsoft.com/office/drawing/2014/main" id="{2129DE3D-C3F3-468C-AC03-B9EC318CAA90}"/>
              </a:ext>
            </a:extLst>
          </p:cNvPr>
          <p:cNvSpPr>
            <a:spLocks xmlns:a="http://schemas.openxmlformats.org/drawingml/2006/main" noGrp="1"/>
          </p:cNvSpPr>
          <p:nvPr/>
        </p:nvSpPr>
        <p:spPr>
          <a:xfrm xmlns:a="http://schemas.openxmlformats.org/drawingml/2006/main">
            <a:off x="6334125" y="3028950"/>
            <a:ext cx="285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750" b="1">
                <a:solidFill>
                  <a:srgbClr val="FFFFFF"/>
                </a:solidFill>
                <a:latin typeface="Aptos"/>
                <a:ea typeface="Aptos"/>
                <a:cs typeface="Aptos"/>
              </a:defRPr>
            </a:pPr>
            <a:r>
              <a:rPr sz="750" b="1">
                <a:solidFill>
                  <a:srgbClr val="FFFFFF"/>
                </a:solidFill>
                <a:latin typeface="Aptos"/>
                <a:ea typeface="Aptos"/>
                <a:cs typeface="Aptos"/>
              </a:rPr>
              <a:t>02</a:t>
            </a:r>
          </a:p>
        </p:txBody>
      </p:sp>
      <p:sp>
        <p:nvSpPr>
          <p:cNvPr id="13" name="problem-flow-title-02">
            <a:extLst xmlns:a="http://schemas.openxmlformats.org/drawingml/2006/main">
              <a:ext uri="{FF2B5EF4-FFF2-40B4-BE49-F238E27FC236}">
                <a16:creationId xmlns:a16="http://schemas.microsoft.com/office/drawing/2014/main" id="{C389ED40-2A56-4091-ABA0-DC789CDCB789}"/>
              </a:ext>
            </a:extLst>
          </p:cNvPr>
          <p:cNvSpPr>
            <a:spLocks xmlns:a="http://schemas.openxmlformats.org/drawingml/2006/main" noGrp="1"/>
          </p:cNvSpPr>
          <p:nvPr/>
        </p:nvSpPr>
        <p:spPr>
          <a:xfrm xmlns:a="http://schemas.openxmlformats.org/drawingml/2006/main">
            <a:off x="6334125" y="3429000"/>
            <a:ext cx="2238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75" b="1">
                <a:solidFill>
                  <a:srgbClr val="07111F"/>
                </a:solidFill>
                <a:latin typeface="Aptos"/>
                <a:ea typeface="Aptos"/>
                <a:cs typeface="Aptos"/>
              </a:defRPr>
            </a:pPr>
            <a:r>
              <a:rPr sz="1575" b="1">
                <a:solidFill>
                  <a:srgbClr val="07111F"/>
                </a:solidFill>
                <a:latin typeface="Aptos"/>
                <a:ea typeface="Aptos"/>
                <a:cs typeface="Aptos"/>
              </a:rPr>
              <a:t>High-scoring answer</a:t>
            </a:r>
          </a:p>
        </p:txBody>
      </p:sp>
      <p:sp>
        <p:nvSpPr>
          <p:cNvPr id="14" name="problem-flow-body-02">
            <a:extLst xmlns:a="http://schemas.openxmlformats.org/drawingml/2006/main">
              <a:ext uri="{FF2B5EF4-FFF2-40B4-BE49-F238E27FC236}">
                <a16:creationId xmlns:a16="http://schemas.microsoft.com/office/drawing/2014/main" id="{5BBC2BEB-F66B-498A-BDED-B62D83CE275E}"/>
              </a:ext>
            </a:extLst>
          </p:cNvPr>
          <p:cNvSpPr>
            <a:spLocks xmlns:a="http://schemas.openxmlformats.org/drawingml/2006/main" noGrp="1"/>
          </p:cNvSpPr>
          <p:nvPr/>
        </p:nvSpPr>
        <p:spPr>
          <a:xfrm xmlns:a="http://schemas.openxmlformats.org/drawingml/2006/main">
            <a:off x="6334125" y="3790950"/>
            <a:ext cx="2238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75" b="0">
                <a:solidFill>
                  <a:srgbClr val="5C6A7E"/>
                </a:solidFill>
                <a:latin typeface="Aptos"/>
                <a:ea typeface="Aptos"/>
                <a:cs typeface="Aptos"/>
              </a:defRPr>
            </a:pPr>
            <a:r>
              <a:rPr sz="1275" b="0">
                <a:solidFill>
                  <a:srgbClr val="5C6A7E"/>
                </a:solidFill>
                <a:latin typeface="Aptos"/>
                <a:ea typeface="Aptos"/>
                <a:cs typeface="Aptos"/>
              </a:rPr>
              <a:t>Chat or voice remains content-only</a:t>
            </a:r>
          </a:p>
        </p:txBody>
      </p:sp>
      <p:sp>
        <p:nvSpPr>
          <p:cNvPr id="15" name="problem-node-03">
            <a:extLst xmlns:a="http://schemas.openxmlformats.org/drawingml/2006/main">
              <a:ext uri="{FF2B5EF4-FFF2-40B4-BE49-F238E27FC236}">
                <a16:creationId xmlns:a16="http://schemas.microsoft.com/office/drawing/2014/main" id="{E6951D0C-16A7-4FA3-8458-AF31E542E99D}"/>
              </a:ext>
            </a:extLst>
          </p:cNvPr>
          <p:cNvSpPr>
            <a:spLocks xmlns:a="http://schemas.openxmlformats.org/drawingml/2006/main" noGrp="1"/>
          </p:cNvSpPr>
          <p:nvPr/>
        </p:nvSpPr>
        <p:spPr>
          <a:xfrm xmlns:a="http://schemas.openxmlformats.org/drawingml/2006/main">
            <a:off x="8858250" y="2962275"/>
            <a:ext cx="285750" cy="285750"/>
          </a:xfrm>
          <a:prstGeom xmlns:a="http://schemas.openxmlformats.org/drawingml/2006/main" prst="ellipse">
            <a:avLst/>
          </a:prstGeom>
          <a:solidFill xmlns:a="http://schemas.openxmlformats.org/drawingml/2006/main">
            <a:srgbClr val="FF6F7D"/>
          </a:solidFill>
          <a:ln xmlns:a="http://schemas.openxmlformats.org/drawingml/2006/main" w="0">
            <a:noFill/>
            <a:prstDash val="solid"/>
          </a:ln>
        </p:spPr>
      </p:sp>
      <p:sp>
        <p:nvSpPr>
          <p:cNvPr id="16" name="problem-node-num-03">
            <a:extLst xmlns:a="http://schemas.openxmlformats.org/drawingml/2006/main">
              <a:ext uri="{FF2B5EF4-FFF2-40B4-BE49-F238E27FC236}">
                <a16:creationId xmlns:a16="http://schemas.microsoft.com/office/drawing/2014/main" id="{C38F5BC2-4B83-4C6F-957A-EC557194388B}"/>
              </a:ext>
            </a:extLst>
          </p:cNvPr>
          <p:cNvSpPr>
            <a:spLocks xmlns:a="http://schemas.openxmlformats.org/drawingml/2006/main" noGrp="1"/>
          </p:cNvSpPr>
          <p:nvPr/>
        </p:nvSpPr>
        <p:spPr>
          <a:xfrm xmlns:a="http://schemas.openxmlformats.org/drawingml/2006/main">
            <a:off x="8858250" y="3028950"/>
            <a:ext cx="285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750" b="1">
                <a:solidFill>
                  <a:srgbClr val="FFFFFF"/>
                </a:solidFill>
                <a:latin typeface="Aptos"/>
                <a:ea typeface="Aptos"/>
                <a:cs typeface="Aptos"/>
              </a:defRPr>
            </a:pPr>
            <a:r>
              <a:rPr sz="750" b="1">
                <a:solidFill>
                  <a:srgbClr val="FFFFFF"/>
                </a:solidFill>
                <a:latin typeface="Aptos"/>
                <a:ea typeface="Aptos"/>
                <a:cs typeface="Aptos"/>
              </a:rPr>
              <a:t>03</a:t>
            </a:r>
          </a:p>
        </p:txBody>
      </p:sp>
      <p:sp>
        <p:nvSpPr>
          <p:cNvPr id="17" name="problem-flow-title-03">
            <a:extLst xmlns:a="http://schemas.openxmlformats.org/drawingml/2006/main">
              <a:ext uri="{FF2B5EF4-FFF2-40B4-BE49-F238E27FC236}">
                <a16:creationId xmlns:a16="http://schemas.microsoft.com/office/drawing/2014/main" id="{21CDAF37-C56F-45A4-B776-C85C41CA079E}"/>
              </a:ext>
            </a:extLst>
          </p:cNvPr>
          <p:cNvSpPr>
            <a:spLocks xmlns:a="http://schemas.openxmlformats.org/drawingml/2006/main" noGrp="1"/>
          </p:cNvSpPr>
          <p:nvPr/>
        </p:nvSpPr>
        <p:spPr>
          <a:xfrm xmlns:a="http://schemas.openxmlformats.org/drawingml/2006/main">
            <a:off x="8858250" y="3429000"/>
            <a:ext cx="22383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75" b="1">
                <a:solidFill>
                  <a:srgbClr val="07111F"/>
                </a:solidFill>
                <a:latin typeface="Aptos"/>
                <a:ea typeface="Aptos"/>
                <a:cs typeface="Aptos"/>
              </a:defRPr>
            </a:pPr>
            <a:r>
              <a:rPr sz="1575" b="1">
                <a:solidFill>
                  <a:srgbClr val="07111F"/>
                </a:solidFill>
                <a:latin typeface="Aptos"/>
                <a:ea typeface="Aptos"/>
                <a:cs typeface="Aptos"/>
              </a:rPr>
              <a:t>Same open question</a:t>
            </a:r>
          </a:p>
        </p:txBody>
      </p:sp>
      <p:sp>
        <p:nvSpPr>
          <p:cNvPr id="18" name="problem-flow-body-03">
            <a:extLst xmlns:a="http://schemas.openxmlformats.org/drawingml/2006/main">
              <a:ext uri="{FF2B5EF4-FFF2-40B4-BE49-F238E27FC236}">
                <a16:creationId xmlns:a16="http://schemas.microsoft.com/office/drawing/2014/main" id="{0EB995CE-8D5D-4B12-A768-9EA72DA0B0D5}"/>
              </a:ext>
            </a:extLst>
          </p:cNvPr>
          <p:cNvSpPr>
            <a:spLocks xmlns:a="http://schemas.openxmlformats.org/drawingml/2006/main" noGrp="1"/>
          </p:cNvSpPr>
          <p:nvPr/>
        </p:nvSpPr>
        <p:spPr>
          <a:xfrm xmlns:a="http://schemas.openxmlformats.org/drawingml/2006/main">
            <a:off x="8858250" y="3790950"/>
            <a:ext cx="2238375"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75" b="0">
                <a:solidFill>
                  <a:srgbClr val="5C6A7E"/>
                </a:solidFill>
                <a:latin typeface="Aptos"/>
                <a:ea typeface="Aptos"/>
                <a:cs typeface="Aptos"/>
              </a:defRPr>
            </a:pPr>
            <a:r>
              <a:rPr sz="1275" b="0">
                <a:solidFill>
                  <a:srgbClr val="5C6A7E"/>
                </a:solidFill>
                <a:latin typeface="Aptos"/>
                <a:ea typeface="Aptos"/>
                <a:cs typeface="Aptos"/>
              </a:rPr>
              <a:t>Who produced—and owns—the evidence?</a:t>
            </a:r>
          </a:p>
        </p:txBody>
      </p:sp>
      <p:sp>
        <p:nvSpPr>
          <p:cNvPr id="19" name="problem-evidence-band">
            <a:extLst xmlns:a="http://schemas.openxmlformats.org/drawingml/2006/main">
              <a:ext uri="{FF2B5EF4-FFF2-40B4-BE49-F238E27FC236}">
                <a16:creationId xmlns:a16="http://schemas.microsoft.com/office/drawing/2014/main" id="{69EAF0C7-A48C-4104-85D8-74884F568CA2}"/>
              </a:ext>
            </a:extLst>
          </p:cNvPr>
          <p:cNvSpPr>
            <a:spLocks xmlns:a="http://schemas.openxmlformats.org/drawingml/2006/main" noGrp="1"/>
          </p:cNvSpPr>
          <p:nvPr/>
        </p:nvSpPr>
        <p:spPr>
          <a:xfrm xmlns:a="http://schemas.openxmlformats.org/drawingml/2006/main">
            <a:off x="609600" y="4762500"/>
            <a:ext cx="10972800" cy="1162050"/>
          </a:xfrm>
          <a:prstGeom xmlns:a="http://schemas.openxmlformats.org/drawingml/2006/main" prst="roundRect">
            <a:avLst>
              <a:gd name="adj" fmla="val 18033"/>
            </a:avLst>
          </a:prstGeom>
          <a:gradFill xmlns:a="http://schemas.openxmlformats.org/drawingml/2006/main">
            <a:gsLst>
              <a:gs pos="0">
                <a:srgbClr val="0D1E38"/>
              </a:gs>
              <a:gs pos="100000">
                <a:srgbClr val="17365F"/>
              </a:gs>
            </a:gsLst>
            <a:lin ang="0"/>
          </a:gra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0" name="problem-stat">
            <a:extLst xmlns:a="http://schemas.openxmlformats.org/drawingml/2006/main">
              <a:ext uri="{FF2B5EF4-FFF2-40B4-BE49-F238E27FC236}">
                <a16:creationId xmlns:a16="http://schemas.microsoft.com/office/drawing/2014/main" id="{30D88626-9108-4F9F-8601-E4351F00B2C6}"/>
              </a:ext>
            </a:extLst>
          </p:cNvPr>
          <p:cNvSpPr>
            <a:spLocks xmlns:a="http://schemas.openxmlformats.org/drawingml/2006/main" noGrp="1"/>
          </p:cNvSpPr>
          <p:nvPr/>
        </p:nvSpPr>
        <p:spPr>
          <a:xfrm xmlns:a="http://schemas.openxmlformats.org/drawingml/2006/main">
            <a:off x="876300" y="5010150"/>
            <a:ext cx="1809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4650" b="1">
                <a:solidFill>
                  <a:srgbClr val="57D7FF"/>
                </a:solidFill>
                <a:latin typeface="Aptos Display"/>
                <a:ea typeface="Aptos Display"/>
                <a:cs typeface="Aptos Display"/>
              </a:defRPr>
            </a:pPr>
            <a:r>
              <a:rPr sz="4650" b="1">
                <a:solidFill>
                  <a:srgbClr val="57D7FF"/>
                </a:solidFill>
                <a:latin typeface="Aptos Display"/>
                <a:ea typeface="Aptos Display"/>
                <a:cs typeface="Aptos Display"/>
              </a:rPr>
              <a:t>39%</a:t>
            </a:r>
          </a:p>
        </p:txBody>
      </p:sp>
      <p:sp>
        <p:nvSpPr>
          <p:cNvPr id="21" name="problem-stat-copy">
            <a:extLst xmlns:a="http://schemas.openxmlformats.org/drawingml/2006/main">
              <a:ext uri="{FF2B5EF4-FFF2-40B4-BE49-F238E27FC236}">
                <a16:creationId xmlns:a16="http://schemas.microsoft.com/office/drawing/2014/main" id="{BC285B98-9339-46B7-B9F6-C940452E1044}"/>
              </a:ext>
            </a:extLst>
          </p:cNvPr>
          <p:cNvSpPr>
            <a:spLocks xmlns:a="http://schemas.openxmlformats.org/drawingml/2006/main" noGrp="1"/>
          </p:cNvSpPr>
          <p:nvPr/>
        </p:nvSpPr>
        <p:spPr>
          <a:xfrm xmlns:a="http://schemas.openxmlformats.org/drawingml/2006/main">
            <a:off x="2686050" y="5029200"/>
            <a:ext cx="533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650" b="1">
                <a:solidFill>
                  <a:srgbClr val="FFFFFF"/>
                </a:solidFill>
                <a:latin typeface="Aptos"/>
                <a:ea typeface="Aptos"/>
                <a:cs typeface="Aptos"/>
              </a:defRPr>
            </a:pPr>
            <a:r>
              <a:rPr sz="1650" b="1">
                <a:solidFill>
                  <a:srgbClr val="FFFFFF"/>
                </a:solidFill>
                <a:latin typeface="Aptos"/>
                <a:ea typeface="Aptos"/>
                <a:cs typeface="Aptos"/>
              </a:rPr>
              <a:t>of surveyed candidates said they used AI during the application process.</a:t>
            </a:r>
          </a:p>
        </p:txBody>
      </p:sp>
      <p:sp>
        <p:nvSpPr>
          <p:cNvPr id="22" name="problem-stat-takeaway">
            <a:extLst xmlns:a="http://schemas.openxmlformats.org/drawingml/2006/main">
              <a:ext uri="{FF2B5EF4-FFF2-40B4-BE49-F238E27FC236}">
                <a16:creationId xmlns:a16="http://schemas.microsoft.com/office/drawing/2014/main" id="{1F789BFF-F863-4069-B8CE-CEA117609278}"/>
              </a:ext>
            </a:extLst>
          </p:cNvPr>
          <p:cNvSpPr>
            <a:spLocks xmlns:a="http://schemas.openxmlformats.org/drawingml/2006/main" noGrp="1"/>
          </p:cNvSpPr>
          <p:nvPr/>
        </p:nvSpPr>
        <p:spPr>
          <a:xfrm xmlns:a="http://schemas.openxmlformats.org/drawingml/2006/main">
            <a:off x="8429625" y="4972050"/>
            <a:ext cx="280987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500" b="1">
                <a:solidFill>
                  <a:srgbClr val="62E2B5"/>
                </a:solidFill>
                <a:latin typeface="Aptos"/>
                <a:ea typeface="Aptos"/>
                <a:cs typeface="Aptos"/>
              </a:defRPr>
            </a:pPr>
            <a:r>
              <a:rPr sz="1500" b="1">
                <a:solidFill>
                  <a:srgbClr val="62E2B5"/>
                </a:solidFill>
                <a:latin typeface="Aptos"/>
                <a:ea typeface="Aptos"/>
                <a:cs typeface="Aptos"/>
              </a:rPr>
              <a:t>Content fit and candidate authenticity are separate controls.</a:t>
            </a:r>
          </a:p>
        </p:txBody>
      </p:sp>
      <p:sp>
        <p:nvSpPr>
          <p:cNvPr id="23" name="problem-source">
            <a:extLst xmlns:a="http://schemas.openxmlformats.org/drawingml/2006/main">
              <a:ext uri="{FF2B5EF4-FFF2-40B4-BE49-F238E27FC236}">
                <a16:creationId xmlns:a16="http://schemas.microsoft.com/office/drawing/2014/main" id="{64DEFE4B-BAAE-4FA5-8C63-61F46595FF46}"/>
              </a:ext>
            </a:extLst>
          </p:cNvPr>
          <p:cNvSpPr>
            <a:spLocks xmlns:a="http://schemas.openxmlformats.org/drawingml/2006/main" noGrp="1"/>
          </p:cNvSpPr>
          <p:nvPr/>
        </p:nvSpPr>
        <p:spPr>
          <a:xfrm xmlns:a="http://schemas.openxmlformats.org/drawingml/2006/main">
            <a:off x="628650" y="6076950"/>
            <a:ext cx="9429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00" b="0">
                <a:solidFill>
                  <a:srgbClr val="5C6A7E"/>
                </a:solidFill>
                <a:latin typeface="Aptos"/>
                <a:ea typeface="Aptos"/>
                <a:cs typeface="Aptos"/>
              </a:defRPr>
            </a:pPr>
            <a:r>
              <a:rPr sz="900" b="0">
                <a:solidFill>
                  <a:srgbClr val="5C6A7E"/>
                </a:solidFill>
                <a:latin typeface="Aptos"/>
                <a:ea typeface="Aptos"/>
                <a:cs typeface="Aptos"/>
              </a:rPr>
              <a:t>Gartner candidate surveys, 2024–2025.  *Illustrative scenario; AI use itself is not fraud.</a:t>
            </a:r>
          </a:p>
        </p:txBody>
      </p:sp>
      <p:sp>
        <p:nvSpPr>
          <p:cNvPr id="24" name="footer-line-2">
            <a:extLst xmlns:a="http://schemas.openxmlformats.org/drawingml/2006/main">
              <a:ext uri="{FF2B5EF4-FFF2-40B4-BE49-F238E27FC236}">
                <a16:creationId xmlns:a16="http://schemas.microsoft.com/office/drawing/2014/main" id="{570F9662-2FCD-44B0-B9B7-3DD90889E91F}"/>
              </a:ext>
            </a:extLst>
          </p:cNvPr>
          <p:cNvSpPr>
            <a:spLocks xmlns:a="http://schemas.openxmlformats.org/drawingml/2006/main" noGrp="1"/>
          </p:cNvSpPr>
          <p:nvPr/>
        </p:nvSpPr>
        <p:spPr>
          <a:xfrm xmlns:a="http://schemas.openxmlformats.org/drawingml/2006/main">
            <a:off x="609600" y="6410325"/>
            <a:ext cx="10972800" cy="0"/>
          </a:xfrm>
          <a:prstGeom xmlns:a="http://schemas.openxmlformats.org/drawingml/2006/main" prst="line">
            <a:avLst/>
          </a:prstGeom>
          <a:noFill xmlns:a="http://schemas.openxmlformats.org/drawingml/2006/main"/>
          <a:ln xmlns:a="http://schemas.openxmlformats.org/drawingml/2006/main" w="9525">
            <a:solidFill>
              <a:srgbClr val="162845">
                <a:alpha val="16000"/>
              </a:srgbClr>
            </a:solidFill>
            <a:prstDash val="solid"/>
          </a:ln>
        </p:spPr>
      </p:sp>
      <p:sp>
        <p:nvSpPr>
          <p:cNvPr id="25" name="footer-label-2">
            <a:extLst xmlns:a="http://schemas.openxmlformats.org/drawingml/2006/main">
              <a:ext uri="{FF2B5EF4-FFF2-40B4-BE49-F238E27FC236}">
                <a16:creationId xmlns:a16="http://schemas.microsoft.com/office/drawing/2014/main" id="{6F96412C-0707-4715-AD9B-B9D4BC35575B}"/>
              </a:ext>
            </a:extLst>
          </p:cNvPr>
          <p:cNvSpPr>
            <a:spLocks xmlns:a="http://schemas.openxmlformats.org/drawingml/2006/main" noGrp="1"/>
          </p:cNvSpPr>
          <p:nvPr/>
        </p:nvSpPr>
        <p:spPr>
          <a:xfrm xmlns:a="http://schemas.openxmlformats.org/drawingml/2006/main">
            <a:off x="609600" y="6486525"/>
            <a:ext cx="2286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1">
                <a:solidFill>
                  <a:srgbClr val="728096"/>
                </a:solidFill>
                <a:latin typeface="Aptos"/>
                <a:ea typeface="Aptos"/>
                <a:cs typeface="Aptos"/>
              </a:defRPr>
            </a:pPr>
            <a:r>
              <a:rPr sz="825" b="1">
                <a:solidFill>
                  <a:srgbClr val="728096"/>
                </a:solidFill>
                <a:latin typeface="Aptos"/>
                <a:ea typeface="Aptos"/>
                <a:cs typeface="Aptos"/>
              </a:rPr>
              <a:t>SCOUT FOR EPIQ</a:t>
            </a:r>
          </a:p>
        </p:txBody>
      </p:sp>
      <p:sp>
        <p:nvSpPr>
          <p:cNvPr id="26" name="footer-page-2">
            <a:extLst xmlns:a="http://schemas.openxmlformats.org/drawingml/2006/main">
              <a:ext uri="{FF2B5EF4-FFF2-40B4-BE49-F238E27FC236}">
                <a16:creationId xmlns:a16="http://schemas.microsoft.com/office/drawing/2014/main" id="{357545CF-4139-4F99-AFAD-6DC451540ADC}"/>
              </a:ext>
            </a:extLst>
          </p:cNvPr>
          <p:cNvSpPr>
            <a:spLocks xmlns:a="http://schemas.openxmlformats.org/drawingml/2006/main" noGrp="1"/>
          </p:cNvSpPr>
          <p:nvPr/>
        </p:nvSpPr>
        <p:spPr>
          <a:xfrm xmlns:a="http://schemas.openxmlformats.org/drawingml/2006/main">
            <a:off x="10953750" y="6486525"/>
            <a:ext cx="6286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825" b="1">
                <a:solidFill>
                  <a:srgbClr val="728096"/>
                </a:solidFill>
                <a:latin typeface="Aptos"/>
                <a:ea typeface="Aptos"/>
                <a:cs typeface="Aptos"/>
              </a:defRPr>
            </a:pPr>
            <a:r>
              <a:rPr sz="825" b="1">
                <a:solidFill>
                  <a:srgbClr val="728096"/>
                </a:solidFill>
                <a:latin typeface="Aptos"/>
                <a:ea typeface="Aptos"/>
                <a:cs typeface="Aptos"/>
              </a:rPr>
              <a:t>02</a:t>
            </a:r>
          </a:p>
        </p:txBody>
      </p:sp>
    </p:spTree>
    <p:extLst>
      <p:ext uri="{BB962C8B-B14F-4D97-AF65-F5344CB8AC3E}">
        <p14:creationId xmlns:p14="http://schemas.microsoft.com/office/powerpoint/2010/main" val="327103159"/>
      </p:ext>
    </p:extLst>
  </p:cSld>
</p:sld>
</file>

<file path=ppt/slides/slide3.xml><?xml version="1.0" encoding="utf-8"?>
<p:sld xmlns:p="http://schemas.openxmlformats.org/presentationml/2006/main">
  <p:cSld>
    <p:bg>
      <p:bgPr>
        <a:gradFill xmlns:a="http://schemas.openxmlformats.org/drawingml/2006/main">
          <a:gsLst>
            <a:gs pos="0">
              <a:srgbClr val="07111F"/>
            </a:gs>
            <a:gs pos="100000">
              <a:srgbClr val="102746"/>
            </a:gs>
          </a:gsLst>
          <a:lin ang="8100000"/>
        </a:gradFill>
      </p:bgPr>
    </p:bg>
    <p:spTree>
      <p:nvGrpSpPr>
        <p:cNvPr id="1" name=""/>
        <p:cNvGrpSpPr/>
        <p:nvPr/>
      </p:nvGrpSpPr>
      <p:grpSpPr>
        <a:xfrm xmlns:a="http://schemas.openxmlformats.org/drawingml/2006/main"/>
      </p:grpSpPr>
      <p:sp>
        <p:nvSpPr>
          <p:cNvPr id="30" name="section-tag">
            <a:extLst xmlns:a="http://schemas.openxmlformats.org/drawingml/2006/main">
              <a:ext uri="{FF2B5EF4-FFF2-40B4-BE49-F238E27FC236}">
                <a16:creationId xmlns:a16="http://schemas.microsoft.com/office/drawing/2014/main" id="{38F82059-8524-4630-96EF-03A3631F6997}"/>
              </a:ext>
            </a:extLst>
          </p:cNvPr>
          <p:cNvSpPr>
            <a:spLocks xmlns:a="http://schemas.openxmlformats.org/drawingml/2006/main" noGrp="1"/>
          </p:cNvSpPr>
          <p:nvPr/>
        </p:nvSpPr>
        <p:spPr>
          <a:xfrm xmlns:a="http://schemas.openxmlformats.org/drawingml/2006/main">
            <a:off x="609600" y="40005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57D7FF"/>
                </a:solidFill>
                <a:latin typeface="Aptos"/>
                <a:ea typeface="Aptos"/>
                <a:cs typeface="Aptos"/>
              </a:defRPr>
            </a:pPr>
            <a:r>
              <a:rPr sz="1050" b="1">
                <a:solidFill>
                  <a:srgbClr val="57D7FF"/>
                </a:solidFill>
                <a:latin typeface="Aptos"/>
                <a:ea typeface="Aptos"/>
                <a:cs typeface="Aptos"/>
              </a:rPr>
              <a:t>BENEFIT 01</a:t>
            </a:r>
          </a:p>
        </p:txBody>
      </p:sp>
      <p:sp>
        <p:nvSpPr>
          <p:cNvPr id="2" name="confidential">
            <a:extLst xmlns:a="http://schemas.openxmlformats.org/drawingml/2006/main">
              <a:ext uri="{FF2B5EF4-FFF2-40B4-BE49-F238E27FC236}">
                <a16:creationId xmlns:a16="http://schemas.microsoft.com/office/drawing/2014/main" id="{EF60CEEB-BB74-4B20-A2A2-54728502F63B}"/>
              </a:ext>
            </a:extLst>
          </p:cNvPr>
          <p:cNvSpPr>
            <a:spLocks xmlns:a="http://schemas.openxmlformats.org/drawingml/2006/main" noGrp="1"/>
          </p:cNvSpPr>
          <p:nvPr/>
        </p:nvSpPr>
        <p:spPr>
          <a:xfrm xmlns:a="http://schemas.openxmlformats.org/drawingml/2006/main">
            <a:off x="9048750" y="400050"/>
            <a:ext cx="2533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900" b="1">
                <a:solidFill>
                  <a:srgbClr val="B5C4D8"/>
                </a:solidFill>
                <a:latin typeface="Aptos"/>
                <a:ea typeface="Aptos"/>
                <a:cs typeface="Aptos"/>
              </a:defRPr>
            </a:pPr>
            <a:r>
              <a:rPr sz="900" b="1">
                <a:solidFill>
                  <a:srgbClr val="B5C4D8"/>
                </a:solidFill>
                <a:latin typeface="Aptos"/>
                <a:ea typeface="Aptos"/>
                <a:cs typeface="Aptos"/>
              </a:rPr>
              <a:t>CONFIDENTIAL DISCUSSION</a:t>
            </a:r>
          </a:p>
        </p:txBody>
      </p:sp>
      <p:sp>
        <p:nvSpPr>
          <p:cNvPr id="3" name="benefit-01-number">
            <a:extLst xmlns:a="http://schemas.openxmlformats.org/drawingml/2006/main">
              <a:ext uri="{FF2B5EF4-FFF2-40B4-BE49-F238E27FC236}">
                <a16:creationId xmlns:a16="http://schemas.microsoft.com/office/drawing/2014/main" id="{1A520078-0FEC-4EC5-A1F4-93D4B856CEF0}"/>
              </a:ext>
            </a:extLst>
          </p:cNvPr>
          <p:cNvSpPr>
            <a:spLocks xmlns:a="http://schemas.openxmlformats.org/drawingml/2006/main" noGrp="1"/>
          </p:cNvSpPr>
          <p:nvPr/>
        </p:nvSpPr>
        <p:spPr>
          <a:xfrm xmlns:a="http://schemas.openxmlformats.org/drawingml/2006/main">
            <a:off x="609600" y="819150"/>
            <a:ext cx="9334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5100" b="1">
                <a:solidFill>
                  <a:srgbClr val="57D7FF"/>
                </a:solidFill>
                <a:latin typeface="Aptos Display"/>
                <a:ea typeface="Aptos Display"/>
                <a:cs typeface="Aptos Display"/>
              </a:defRPr>
            </a:pPr>
            <a:r>
              <a:rPr sz="5100" b="1">
                <a:solidFill>
                  <a:srgbClr val="57D7FF"/>
                </a:solidFill>
                <a:latin typeface="Aptos Display"/>
                <a:ea typeface="Aptos Display"/>
                <a:cs typeface="Aptos Display"/>
              </a:rPr>
              <a:t>01</a:t>
            </a:r>
          </a:p>
        </p:txBody>
      </p:sp>
      <p:sp>
        <p:nvSpPr>
          <p:cNvPr id="4" name="benefit-01-label">
            <a:extLst xmlns:a="http://schemas.openxmlformats.org/drawingml/2006/main">
              <a:ext uri="{FF2B5EF4-FFF2-40B4-BE49-F238E27FC236}">
                <a16:creationId xmlns:a16="http://schemas.microsoft.com/office/drawing/2014/main" id="{D700FE98-CC8A-4B02-8811-E5A6C37145A1}"/>
              </a:ext>
            </a:extLst>
          </p:cNvPr>
          <p:cNvSpPr>
            <a:spLocks xmlns:a="http://schemas.openxmlformats.org/drawingml/2006/main" noGrp="1"/>
          </p:cNvSpPr>
          <p:nvPr/>
        </p:nvSpPr>
        <p:spPr>
          <a:xfrm xmlns:a="http://schemas.openxmlformats.org/drawingml/2006/main">
            <a:off x="1628775" y="1057275"/>
            <a:ext cx="2476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350" b="1">
                <a:solidFill>
                  <a:srgbClr val="FFFFFF"/>
                </a:solidFill>
                <a:latin typeface="Aptos"/>
                <a:ea typeface="Aptos"/>
                <a:cs typeface="Aptos"/>
              </a:defRPr>
            </a:pPr>
            <a:r>
              <a:rPr sz="1350" b="1">
                <a:solidFill>
                  <a:srgbClr val="FFFFFF"/>
                </a:solidFill>
                <a:latin typeface="Aptos"/>
                <a:ea typeface="Aptos"/>
                <a:cs typeface="Aptos"/>
              </a:rPr>
              <a:t>TRUST</a:t>
            </a:r>
          </a:p>
        </p:txBody>
      </p:sp>
      <p:sp>
        <p:nvSpPr>
          <p:cNvPr id="5" name="benefit-01-rule">
            <a:extLst xmlns:a="http://schemas.openxmlformats.org/drawingml/2006/main">
              <a:ext uri="{FF2B5EF4-FFF2-40B4-BE49-F238E27FC236}">
                <a16:creationId xmlns:a16="http://schemas.microsoft.com/office/drawing/2014/main" id="{9347C14E-0A52-4E3F-8AA4-E62CA7236EA3}"/>
              </a:ext>
            </a:extLst>
          </p:cNvPr>
          <p:cNvSpPr>
            <a:spLocks xmlns:a="http://schemas.openxmlformats.org/drawingml/2006/main" noGrp="1"/>
          </p:cNvSpPr>
          <p:nvPr/>
        </p:nvSpPr>
        <p:spPr>
          <a:xfrm xmlns:a="http://schemas.openxmlformats.org/drawingml/2006/main">
            <a:off x="1628775" y="1381125"/>
            <a:ext cx="1771650" cy="0"/>
          </a:xfrm>
          <a:prstGeom xmlns:a="http://schemas.openxmlformats.org/drawingml/2006/main" prst="line">
            <a:avLst/>
          </a:prstGeom>
          <a:noFill xmlns:a="http://schemas.openxmlformats.org/drawingml/2006/main"/>
          <a:ln xmlns:a="http://schemas.openxmlformats.org/drawingml/2006/main" w="28575">
            <a:solidFill>
              <a:srgbClr val="57D7FF"/>
            </a:solidFill>
            <a:prstDash val="solid"/>
          </a:ln>
        </p:spPr>
      </p:sp>
      <p:sp>
        <p:nvSpPr>
          <p:cNvPr id="6" name="trust-title">
            <a:extLst xmlns:a="http://schemas.openxmlformats.org/drawingml/2006/main">
              <a:ext uri="{FF2B5EF4-FFF2-40B4-BE49-F238E27FC236}">
                <a16:creationId xmlns:a16="http://schemas.microsoft.com/office/drawing/2014/main" id="{0F73B777-A1B3-4551-B90C-2EA9B7440432}"/>
              </a:ext>
            </a:extLst>
          </p:cNvPr>
          <p:cNvSpPr>
            <a:spLocks xmlns:a="http://schemas.openxmlformats.org/drawingml/2006/main" noGrp="1"/>
          </p:cNvSpPr>
          <p:nvPr/>
        </p:nvSpPr>
        <p:spPr>
          <a:xfrm xmlns:a="http://schemas.openxmlformats.org/drawingml/2006/main">
            <a:off x="609600" y="1657350"/>
            <a:ext cx="571500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525" b="1">
                <a:solidFill>
                  <a:srgbClr val="FFFFFF"/>
                </a:solidFill>
                <a:latin typeface="Aptos Display"/>
                <a:ea typeface="Aptos Display"/>
                <a:cs typeface="Aptos Display"/>
              </a:defRPr>
            </a:pPr>
            <a:r>
              <a:rPr sz="3525" b="1">
                <a:solidFill>
                  <a:srgbClr val="FFFFFF"/>
                </a:solidFill>
                <a:latin typeface="Aptos Display"/>
                <a:ea typeface="Aptos Display"/>
                <a:cs typeface="Aptos Display"/>
              </a:rPr>
              <a:t>Video adds evidence that text and voice leave out</a:t>
            </a:r>
          </a:p>
        </p:txBody>
      </p:sp>
      <p:sp>
        <p:nvSpPr>
          <p:cNvPr id="7" name="trust-lead">
            <a:extLst xmlns:a="http://schemas.openxmlformats.org/drawingml/2006/main">
              <a:ext uri="{FF2B5EF4-FFF2-40B4-BE49-F238E27FC236}">
                <a16:creationId xmlns:a16="http://schemas.microsoft.com/office/drawing/2014/main" id="{3559B64B-3931-41A5-8896-E1269CD8A9BA}"/>
              </a:ext>
            </a:extLst>
          </p:cNvPr>
          <p:cNvSpPr>
            <a:spLocks xmlns:a="http://schemas.openxmlformats.org/drawingml/2006/main" noGrp="1"/>
          </p:cNvSpPr>
          <p:nvPr/>
        </p:nvSpPr>
        <p:spPr>
          <a:xfrm xmlns:a="http://schemas.openxmlformats.org/drawingml/2006/main">
            <a:off x="609600" y="2800350"/>
            <a:ext cx="4953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650" b="0">
                <a:solidFill>
                  <a:srgbClr val="C8D7E8"/>
                </a:solidFill>
                <a:latin typeface="Aptos"/>
                <a:ea typeface="Aptos"/>
                <a:cs typeface="Aptos"/>
              </a:defRPr>
            </a:pPr>
            <a:r>
              <a:rPr sz="1650" b="0">
                <a:solidFill>
                  <a:srgbClr val="C8D7E8"/>
                </a:solidFill>
                <a:latin typeface="Aptos"/>
                <a:ea typeface="Aptos"/>
                <a:cs typeface="Aptos"/>
              </a:rPr>
              <a:t>Recruiters can review how an answer was delivered—not only what was said.</a:t>
            </a:r>
          </a:p>
        </p:txBody>
      </p:sp>
      <p:sp>
        <p:nvSpPr>
          <p:cNvPr id="8" name="trust-step-line-0">
            <a:extLst xmlns:a="http://schemas.openxmlformats.org/drawingml/2006/main">
              <a:ext uri="{FF2B5EF4-FFF2-40B4-BE49-F238E27FC236}">
                <a16:creationId xmlns:a16="http://schemas.microsoft.com/office/drawing/2014/main" id="{1A4F19DC-F216-4EA9-91F0-C35FC88D38C3}"/>
              </a:ext>
            </a:extLst>
          </p:cNvPr>
          <p:cNvSpPr>
            <a:spLocks xmlns:a="http://schemas.openxmlformats.org/drawingml/2006/main" noGrp="1"/>
          </p:cNvSpPr>
          <p:nvPr/>
        </p:nvSpPr>
        <p:spPr>
          <a:xfrm xmlns:a="http://schemas.openxmlformats.org/drawingml/2006/main">
            <a:off x="628650" y="3829050"/>
            <a:ext cx="361950" cy="0"/>
          </a:xfrm>
          <a:prstGeom xmlns:a="http://schemas.openxmlformats.org/drawingml/2006/main" prst="line">
            <a:avLst/>
          </a:prstGeom>
          <a:noFill xmlns:a="http://schemas.openxmlformats.org/drawingml/2006/main"/>
          <a:ln xmlns:a="http://schemas.openxmlformats.org/drawingml/2006/main" w="38100">
            <a:solidFill>
              <a:srgbClr val="57D7FF"/>
            </a:solidFill>
            <a:prstDash val="solid"/>
          </a:ln>
        </p:spPr>
      </p:sp>
      <p:sp>
        <p:nvSpPr>
          <p:cNvPr id="9" name="trust-step-label-0">
            <a:extLst xmlns:a="http://schemas.openxmlformats.org/drawingml/2006/main">
              <a:ext uri="{FF2B5EF4-FFF2-40B4-BE49-F238E27FC236}">
                <a16:creationId xmlns:a16="http://schemas.microsoft.com/office/drawing/2014/main" id="{01F31932-A5D9-4CF1-B3CD-062A18DFDE2B}"/>
              </a:ext>
            </a:extLst>
          </p:cNvPr>
          <p:cNvSpPr>
            <a:spLocks xmlns:a="http://schemas.openxmlformats.org/drawingml/2006/main" noGrp="1"/>
          </p:cNvSpPr>
          <p:nvPr/>
        </p:nvSpPr>
        <p:spPr>
          <a:xfrm xmlns:a="http://schemas.openxmlformats.org/drawingml/2006/main">
            <a:off x="1123950" y="3733800"/>
            <a:ext cx="147637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1">
                <a:solidFill>
                  <a:srgbClr val="57D7FF"/>
                </a:solidFill>
                <a:latin typeface="Aptos"/>
                <a:ea typeface="Aptos"/>
                <a:cs typeface="Aptos"/>
              </a:defRPr>
            </a:pPr>
            <a:r>
              <a:rPr sz="1125" b="1">
                <a:solidFill>
                  <a:srgbClr val="57D7FF"/>
                </a:solidFill>
                <a:latin typeface="Aptos"/>
                <a:ea typeface="Aptos"/>
                <a:cs typeface="Aptos"/>
              </a:rPr>
              <a:t>OBSERVE</a:t>
            </a:r>
          </a:p>
        </p:txBody>
      </p:sp>
      <p:sp>
        <p:nvSpPr>
          <p:cNvPr id="10" name="trust-step-copy-0">
            <a:extLst xmlns:a="http://schemas.openxmlformats.org/drawingml/2006/main">
              <a:ext uri="{FF2B5EF4-FFF2-40B4-BE49-F238E27FC236}">
                <a16:creationId xmlns:a16="http://schemas.microsoft.com/office/drawing/2014/main" id="{12C1F24C-2531-4AA2-BEF7-942C3A6DCF9B}"/>
              </a:ext>
            </a:extLst>
          </p:cNvPr>
          <p:cNvSpPr>
            <a:spLocks xmlns:a="http://schemas.openxmlformats.org/drawingml/2006/main" noGrp="1"/>
          </p:cNvSpPr>
          <p:nvPr/>
        </p:nvSpPr>
        <p:spPr>
          <a:xfrm xmlns:a="http://schemas.openxmlformats.org/drawingml/2006/main">
            <a:off x="1123950" y="400050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350" b="0">
                <a:solidFill>
                  <a:srgbClr val="FFFFFF"/>
                </a:solidFill>
                <a:latin typeface="Aptos"/>
                <a:ea typeface="Aptos"/>
                <a:cs typeface="Aptos"/>
              </a:defRPr>
            </a:pPr>
            <a:r>
              <a:rPr sz="1350" b="0">
                <a:solidFill>
                  <a:srgbClr val="FFFFFF"/>
                </a:solidFill>
                <a:latin typeface="Aptos"/>
                <a:ea typeface="Aptos"/>
                <a:cs typeface="Aptos"/>
              </a:rPr>
              <a:t>Replayable video and delivery context</a:t>
            </a:r>
          </a:p>
        </p:txBody>
      </p:sp>
      <p:sp>
        <p:nvSpPr>
          <p:cNvPr id="11" name="trust-step-line-1">
            <a:extLst xmlns:a="http://schemas.openxmlformats.org/drawingml/2006/main">
              <a:ext uri="{FF2B5EF4-FFF2-40B4-BE49-F238E27FC236}">
                <a16:creationId xmlns:a16="http://schemas.microsoft.com/office/drawing/2014/main" id="{B00FAB08-24C1-4287-A249-C9ADA41A610A}"/>
              </a:ext>
            </a:extLst>
          </p:cNvPr>
          <p:cNvSpPr>
            <a:spLocks xmlns:a="http://schemas.openxmlformats.org/drawingml/2006/main" noGrp="1"/>
          </p:cNvSpPr>
          <p:nvPr/>
        </p:nvSpPr>
        <p:spPr>
          <a:xfrm xmlns:a="http://schemas.openxmlformats.org/drawingml/2006/main">
            <a:off x="628650" y="4572000"/>
            <a:ext cx="361950" cy="0"/>
          </a:xfrm>
          <a:prstGeom xmlns:a="http://schemas.openxmlformats.org/drawingml/2006/main" prst="line">
            <a:avLst/>
          </a:prstGeom>
          <a:noFill xmlns:a="http://schemas.openxmlformats.org/drawingml/2006/main"/>
          <a:ln xmlns:a="http://schemas.openxmlformats.org/drawingml/2006/main" w="38100">
            <a:solidFill>
              <a:srgbClr val="8B83FF"/>
            </a:solidFill>
            <a:prstDash val="solid"/>
          </a:ln>
        </p:spPr>
      </p:sp>
      <p:sp>
        <p:nvSpPr>
          <p:cNvPr id="12" name="trust-step-label-1">
            <a:extLst xmlns:a="http://schemas.openxmlformats.org/drawingml/2006/main">
              <a:ext uri="{FF2B5EF4-FFF2-40B4-BE49-F238E27FC236}">
                <a16:creationId xmlns:a16="http://schemas.microsoft.com/office/drawing/2014/main" id="{806F1626-0383-4C09-904A-7B73630A3F4B}"/>
              </a:ext>
            </a:extLst>
          </p:cNvPr>
          <p:cNvSpPr>
            <a:spLocks xmlns:a="http://schemas.openxmlformats.org/drawingml/2006/main" noGrp="1"/>
          </p:cNvSpPr>
          <p:nvPr/>
        </p:nvSpPr>
        <p:spPr>
          <a:xfrm xmlns:a="http://schemas.openxmlformats.org/drawingml/2006/main">
            <a:off x="1123950" y="4476750"/>
            <a:ext cx="147637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1">
                <a:solidFill>
                  <a:srgbClr val="8B83FF"/>
                </a:solidFill>
                <a:latin typeface="Aptos"/>
                <a:ea typeface="Aptos"/>
                <a:cs typeface="Aptos"/>
              </a:defRPr>
            </a:pPr>
            <a:r>
              <a:rPr sz="1125" b="1">
                <a:solidFill>
                  <a:srgbClr val="8B83FF"/>
                </a:solidFill>
                <a:latin typeface="Aptos"/>
                <a:ea typeface="Aptos"/>
                <a:cs typeface="Aptos"/>
              </a:rPr>
              <a:t>CORRELATE</a:t>
            </a:r>
          </a:p>
        </p:txBody>
      </p:sp>
      <p:sp>
        <p:nvSpPr>
          <p:cNvPr id="13" name="trust-step-copy-1">
            <a:extLst xmlns:a="http://schemas.openxmlformats.org/drawingml/2006/main">
              <a:ext uri="{FF2B5EF4-FFF2-40B4-BE49-F238E27FC236}">
                <a16:creationId xmlns:a16="http://schemas.microsoft.com/office/drawing/2014/main" id="{1A65888E-E428-45FC-8257-72FED7C3075A}"/>
              </a:ext>
            </a:extLst>
          </p:cNvPr>
          <p:cNvSpPr>
            <a:spLocks xmlns:a="http://schemas.openxmlformats.org/drawingml/2006/main" noGrp="1"/>
          </p:cNvSpPr>
          <p:nvPr/>
        </p:nvSpPr>
        <p:spPr>
          <a:xfrm xmlns:a="http://schemas.openxmlformats.org/drawingml/2006/main">
            <a:off x="1123950" y="474345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350" b="0">
                <a:solidFill>
                  <a:srgbClr val="FFFFFF"/>
                </a:solidFill>
                <a:latin typeface="Aptos"/>
                <a:ea typeface="Aptos"/>
                <a:cs typeface="Aptos"/>
              </a:defRPr>
            </a:pPr>
            <a:r>
              <a:rPr sz="1350" b="0">
                <a:solidFill>
                  <a:srgbClr val="FFFFFF"/>
                </a:solidFill>
                <a:latin typeface="Aptos"/>
                <a:ea typeface="Aptos"/>
                <a:cs typeface="Aptos"/>
              </a:rPr>
              <a:t>Scout signals + TurboCheck digital ID</a:t>
            </a:r>
          </a:p>
        </p:txBody>
      </p:sp>
      <p:sp>
        <p:nvSpPr>
          <p:cNvPr id="14" name="trust-step-line-2">
            <a:extLst xmlns:a="http://schemas.openxmlformats.org/drawingml/2006/main">
              <a:ext uri="{FF2B5EF4-FFF2-40B4-BE49-F238E27FC236}">
                <a16:creationId xmlns:a16="http://schemas.microsoft.com/office/drawing/2014/main" id="{235E6D4F-3CFC-4FCB-8148-A6FD2CD4A11F}"/>
              </a:ext>
            </a:extLst>
          </p:cNvPr>
          <p:cNvSpPr>
            <a:spLocks xmlns:a="http://schemas.openxmlformats.org/drawingml/2006/main" noGrp="1"/>
          </p:cNvSpPr>
          <p:nvPr/>
        </p:nvSpPr>
        <p:spPr>
          <a:xfrm xmlns:a="http://schemas.openxmlformats.org/drawingml/2006/main">
            <a:off x="628650" y="5314950"/>
            <a:ext cx="361950" cy="0"/>
          </a:xfrm>
          <a:prstGeom xmlns:a="http://schemas.openxmlformats.org/drawingml/2006/main" prst="line">
            <a:avLst/>
          </a:prstGeom>
          <a:noFill xmlns:a="http://schemas.openxmlformats.org/drawingml/2006/main"/>
          <a:ln xmlns:a="http://schemas.openxmlformats.org/drawingml/2006/main" w="38100">
            <a:solidFill>
              <a:srgbClr val="62E2B5"/>
            </a:solidFill>
            <a:prstDash val="solid"/>
          </a:ln>
        </p:spPr>
      </p:sp>
      <p:sp>
        <p:nvSpPr>
          <p:cNvPr id="15" name="trust-step-label-2">
            <a:extLst xmlns:a="http://schemas.openxmlformats.org/drawingml/2006/main">
              <a:ext uri="{FF2B5EF4-FFF2-40B4-BE49-F238E27FC236}">
                <a16:creationId xmlns:a16="http://schemas.microsoft.com/office/drawing/2014/main" id="{0E6ABFF1-6EFC-4882-B4CD-BB29129AE697}"/>
              </a:ext>
            </a:extLst>
          </p:cNvPr>
          <p:cNvSpPr>
            <a:spLocks xmlns:a="http://schemas.openxmlformats.org/drawingml/2006/main" noGrp="1"/>
          </p:cNvSpPr>
          <p:nvPr/>
        </p:nvSpPr>
        <p:spPr>
          <a:xfrm xmlns:a="http://schemas.openxmlformats.org/drawingml/2006/main">
            <a:off x="1123950" y="5219700"/>
            <a:ext cx="1476375"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1">
                <a:solidFill>
                  <a:srgbClr val="62E2B5"/>
                </a:solidFill>
                <a:latin typeface="Aptos"/>
                <a:ea typeface="Aptos"/>
                <a:cs typeface="Aptos"/>
              </a:defRPr>
            </a:pPr>
            <a:r>
              <a:rPr sz="1125" b="1">
                <a:solidFill>
                  <a:srgbClr val="62E2B5"/>
                </a:solidFill>
                <a:latin typeface="Aptos"/>
                <a:ea typeface="Aptos"/>
                <a:cs typeface="Aptos"/>
              </a:rPr>
              <a:t>REVIEW</a:t>
            </a:r>
          </a:p>
        </p:txBody>
      </p:sp>
      <p:sp>
        <p:nvSpPr>
          <p:cNvPr id="16" name="trust-step-copy-2">
            <a:extLst xmlns:a="http://schemas.openxmlformats.org/drawingml/2006/main">
              <a:ext uri="{FF2B5EF4-FFF2-40B4-BE49-F238E27FC236}">
                <a16:creationId xmlns:a16="http://schemas.microsoft.com/office/drawing/2014/main" id="{4545B1BB-83BB-4E94-92E6-13DAAA9CC68D}"/>
              </a:ext>
            </a:extLst>
          </p:cNvPr>
          <p:cNvSpPr>
            <a:spLocks xmlns:a="http://schemas.openxmlformats.org/drawingml/2006/main" noGrp="1"/>
          </p:cNvSpPr>
          <p:nvPr/>
        </p:nvSpPr>
        <p:spPr>
          <a:xfrm xmlns:a="http://schemas.openxmlformats.org/drawingml/2006/main">
            <a:off x="1123950" y="5486400"/>
            <a:ext cx="4000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350" b="0">
                <a:solidFill>
                  <a:srgbClr val="FFFFFF"/>
                </a:solidFill>
                <a:latin typeface="Aptos"/>
                <a:ea typeface="Aptos"/>
                <a:cs typeface="Aptos"/>
              </a:defRPr>
            </a:pPr>
            <a:r>
              <a:rPr sz="1350" b="0">
                <a:solidFill>
                  <a:srgbClr val="FFFFFF"/>
                </a:solidFill>
                <a:latin typeface="Aptos"/>
                <a:ea typeface="Aptos"/>
                <a:cs typeface="Aptos"/>
              </a:rPr>
              <a:t>Evidence for a documented human decision</a:t>
            </a:r>
          </a:p>
        </p:txBody>
      </p:sp>
      <p:sp>
        <p:nvSpPr>
          <p:cNvPr id="17" name="trust-voice-shadow">
            <a:extLst xmlns:a="http://schemas.openxmlformats.org/drawingml/2006/main">
              <a:ext uri="{FF2B5EF4-FFF2-40B4-BE49-F238E27FC236}">
                <a16:creationId xmlns:a16="http://schemas.microsoft.com/office/drawing/2014/main" id="{E21F897F-D74D-4DE8-965B-BEF0CCF42C4C}"/>
              </a:ext>
            </a:extLst>
          </p:cNvPr>
          <p:cNvSpPr>
            <a:spLocks xmlns:a="http://schemas.openxmlformats.org/drawingml/2006/main" noGrp="1"/>
          </p:cNvSpPr>
          <p:nvPr/>
        </p:nvSpPr>
        <p:spPr>
          <a:xfrm xmlns:a="http://schemas.openxmlformats.org/drawingml/2006/main">
            <a:off x="6143625" y="1276350"/>
            <a:ext cx="5486400" cy="1790700"/>
          </a:xfrm>
          <a:prstGeom xmlns:a="http://schemas.openxmlformats.org/drawingml/2006/main" prst="roundRect">
            <a:avLst>
              <a:gd name="adj" fmla="val 9574"/>
            </a:avLst>
          </a:prstGeom>
          <a:solidFill xmlns:a="http://schemas.openxmlformats.org/drawingml/2006/main">
            <a:srgbClr val="020711">
              <a:alpha val="50000"/>
            </a:srgbClr>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pic>
        <p:nvPicPr>
          <p:cNvPr id="51" name=""/>
          <p:cNvPicPr>
            <a:picLocks xmlns:a="http://schemas.openxmlformats.org/drawingml/2006/main" noChangeAspect="1"/>
          </p:cNvPicPr>
          <p:nvPr/>
        </p:nvPicPr>
        <p:blipFill>
          <a:blip xmlns:r="http://schemas.openxmlformats.org/officeDocument/2006/relationships" xmlns:a="http://schemas.openxmlformats.org/drawingml/2006/main" r:embed="Rbb45b55b726c49cc"/>
          <a:stretch xmlns:a="http://schemas.openxmlformats.org/drawingml/2006/main"/>
        </p:blipFill>
        <p:spPr>
          <a:xfrm xmlns:a="http://schemas.openxmlformats.org/drawingml/2006/main">
            <a:off x="6191250" y="1317297"/>
            <a:ext cx="5391150" cy="1556406"/>
          </a:xfrm>
          <a:prstGeom xmlns:a="http://schemas.openxmlformats.org/drawingml/2006/main" prst="roundRect">
            <a:avLst>
              <a:gd name="adj" fmla="val 8696"/>
            </a:avLst>
          </a:prstGeom>
        </p:spPr>
      </p:pic>
      <p:sp>
        <p:nvSpPr>
          <p:cNvPr id="19" name="trust-location-shadow">
            <a:extLst xmlns:a="http://schemas.openxmlformats.org/drawingml/2006/main">
              <a:ext uri="{FF2B5EF4-FFF2-40B4-BE49-F238E27FC236}">
                <a16:creationId xmlns:a16="http://schemas.microsoft.com/office/drawing/2014/main" id="{19FC6CBD-9004-431A-BCC6-79C2283E985A}"/>
              </a:ext>
            </a:extLst>
          </p:cNvPr>
          <p:cNvSpPr>
            <a:spLocks xmlns:a="http://schemas.openxmlformats.org/drawingml/2006/main" noGrp="1"/>
          </p:cNvSpPr>
          <p:nvPr/>
        </p:nvSpPr>
        <p:spPr>
          <a:xfrm xmlns:a="http://schemas.openxmlformats.org/drawingml/2006/main">
            <a:off x="6143625" y="3352800"/>
            <a:ext cx="2686050" cy="1028700"/>
          </a:xfrm>
          <a:prstGeom xmlns:a="http://schemas.openxmlformats.org/drawingml/2006/main" prst="roundRect">
            <a:avLst>
              <a:gd name="adj" fmla="val 16667"/>
            </a:avLst>
          </a:prstGeom>
          <a:solidFill xmlns:a="http://schemas.openxmlformats.org/drawingml/2006/main">
            <a:srgbClr val="020711">
              <a:alpha val="50000"/>
            </a:srgbClr>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pic>
        <p:nvPicPr>
          <p:cNvPr id="53" name=""/>
          <p:cNvPicPr>
            <a:picLocks xmlns:a="http://schemas.openxmlformats.org/drawingml/2006/main" noChangeAspect="1"/>
          </p:cNvPicPr>
          <p:nvPr/>
        </p:nvPicPr>
        <p:blipFill>
          <a:blip xmlns:r="http://schemas.openxmlformats.org/officeDocument/2006/relationships" xmlns:a="http://schemas.openxmlformats.org/drawingml/2006/main" r:embed="Rea0d2dd643974faa"/>
          <a:stretch xmlns:a="http://schemas.openxmlformats.org/drawingml/2006/main"/>
        </p:blipFill>
        <p:spPr>
          <a:xfrm xmlns:a="http://schemas.openxmlformats.org/drawingml/2006/main">
            <a:off x="6191250" y="3439912"/>
            <a:ext cx="2590800" cy="702077"/>
          </a:xfrm>
          <a:prstGeom xmlns:a="http://schemas.openxmlformats.org/drawingml/2006/main" prst="roundRect">
            <a:avLst>
              <a:gd name="adj" fmla="val 15385"/>
            </a:avLst>
          </a:prstGeom>
        </p:spPr>
      </p:pic>
      <p:sp>
        <p:nvSpPr>
          <p:cNvPr id="21" name="trust-behavior-shadow">
            <a:extLst xmlns:a="http://schemas.openxmlformats.org/drawingml/2006/main">
              <a:ext uri="{FF2B5EF4-FFF2-40B4-BE49-F238E27FC236}">
                <a16:creationId xmlns:a16="http://schemas.microsoft.com/office/drawing/2014/main" id="{54E45025-CF19-44AA-B25E-B3860ACB2C9A}"/>
              </a:ext>
            </a:extLst>
          </p:cNvPr>
          <p:cNvSpPr>
            <a:spLocks xmlns:a="http://schemas.openxmlformats.org/drawingml/2006/main" noGrp="1"/>
          </p:cNvSpPr>
          <p:nvPr/>
        </p:nvSpPr>
        <p:spPr>
          <a:xfrm xmlns:a="http://schemas.openxmlformats.org/drawingml/2006/main">
            <a:off x="8943975" y="3352800"/>
            <a:ext cx="2686050" cy="1028700"/>
          </a:xfrm>
          <a:prstGeom xmlns:a="http://schemas.openxmlformats.org/drawingml/2006/main" prst="roundRect">
            <a:avLst>
              <a:gd name="adj" fmla="val 16667"/>
            </a:avLst>
          </a:prstGeom>
          <a:solidFill xmlns:a="http://schemas.openxmlformats.org/drawingml/2006/main">
            <a:srgbClr val="020711">
              <a:alpha val="50000"/>
            </a:srgbClr>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7"/>
          <a:fontRef xmlns:a="http://schemas.openxmlformats.org/drawingml/2006/main" idx="major"/>
        </p:style>
      </p:sp>
      <p:pic>
        <p:nvPicPr>
          <p:cNvPr id="55" name=""/>
          <p:cNvPicPr>
            <a:picLocks xmlns:a="http://schemas.openxmlformats.org/drawingml/2006/main" noChangeAspect="1"/>
          </p:cNvPicPr>
          <p:nvPr/>
        </p:nvPicPr>
        <p:blipFill>
          <a:blip xmlns:r="http://schemas.openxmlformats.org/officeDocument/2006/relationships" xmlns:a="http://schemas.openxmlformats.org/drawingml/2006/main" r:embed="R24a155c88edc48ae"/>
          <a:stretch xmlns:a="http://schemas.openxmlformats.org/drawingml/2006/main"/>
        </p:blipFill>
        <p:spPr>
          <a:xfrm xmlns:a="http://schemas.openxmlformats.org/drawingml/2006/main">
            <a:off x="8991600" y="3451392"/>
            <a:ext cx="2590800" cy="679116"/>
          </a:xfrm>
          <a:prstGeom xmlns:a="http://schemas.openxmlformats.org/drawingml/2006/main" prst="roundRect">
            <a:avLst>
              <a:gd name="adj" fmla="val 15385"/>
            </a:avLst>
          </a:prstGeom>
        </p:spPr>
      </p:pic>
      <p:sp>
        <p:nvSpPr>
          <p:cNvPr id="23" name="trust-signal-line">
            <a:extLst xmlns:a="http://schemas.openxmlformats.org/drawingml/2006/main">
              <a:ext uri="{FF2B5EF4-FFF2-40B4-BE49-F238E27FC236}">
                <a16:creationId xmlns:a16="http://schemas.microsoft.com/office/drawing/2014/main" id="{B3700512-5FE3-4605-B9FD-9473503B2355}"/>
              </a:ext>
            </a:extLst>
          </p:cNvPr>
          <p:cNvSpPr>
            <a:spLocks xmlns:a="http://schemas.openxmlformats.org/drawingml/2006/main" noGrp="1"/>
          </p:cNvSpPr>
          <p:nvPr/>
        </p:nvSpPr>
        <p:spPr>
          <a:xfrm xmlns:a="http://schemas.openxmlformats.org/drawingml/2006/main">
            <a:off x="6191250" y="4629150"/>
            <a:ext cx="53911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00" b="1">
                <a:solidFill>
                  <a:srgbClr val="57D7FF"/>
                </a:solidFill>
                <a:latin typeface="Aptos"/>
                <a:ea typeface="Aptos"/>
                <a:cs typeface="Aptos"/>
              </a:defRPr>
            </a:pPr>
            <a:r>
              <a:rPr sz="1200" b="1">
                <a:solidFill>
                  <a:srgbClr val="57D7FF"/>
                </a:solidFill>
                <a:latin typeface="Aptos"/>
                <a:ea typeface="Aptos"/>
                <a:cs typeface="Aptos"/>
              </a:rPr>
              <a:t>VIDEO + AUDIO     •     BEHAVIOR     •     DIGITAL ID</a:t>
            </a:r>
          </a:p>
        </p:txBody>
      </p:sp>
      <p:sp>
        <p:nvSpPr>
          <p:cNvPr id="24" name="trust-caveat">
            <a:extLst xmlns:a="http://schemas.openxmlformats.org/drawingml/2006/main">
              <a:ext uri="{FF2B5EF4-FFF2-40B4-BE49-F238E27FC236}">
                <a16:creationId xmlns:a16="http://schemas.microsoft.com/office/drawing/2014/main" id="{5D08B8B7-A3FE-433C-8322-518F350ED599}"/>
              </a:ext>
            </a:extLst>
          </p:cNvPr>
          <p:cNvSpPr>
            <a:spLocks xmlns:a="http://schemas.openxmlformats.org/drawingml/2006/main" noGrp="1"/>
          </p:cNvSpPr>
          <p:nvPr/>
        </p:nvSpPr>
        <p:spPr>
          <a:xfrm xmlns:a="http://schemas.openxmlformats.org/drawingml/2006/main">
            <a:off x="6191250" y="5105400"/>
            <a:ext cx="5391150" cy="685800"/>
          </a:xfrm>
          <a:prstGeom xmlns:a="http://schemas.openxmlformats.org/drawingml/2006/main" prst="roundRect">
            <a:avLst>
              <a:gd name="adj" fmla="val 25000"/>
            </a:avLst>
          </a:prstGeom>
          <a:solidFill xmlns:a="http://schemas.openxmlformats.org/drawingml/2006/main">
            <a:srgbClr val="FFFFFF">
              <a:alpha val="8000"/>
            </a:srgbClr>
          </a:solidFill>
          <a:ln xmlns:a="http://schemas.openxmlformats.org/drawingml/2006/main" w="9525">
            <a:solidFill>
              <a:srgbClr val="FFFFFF">
                <a:alpha val="18000"/>
              </a:srgbClr>
            </a:solidFill>
            <a:prstDash val="solid"/>
          </a:ln>
        </p:spPr>
      </p:sp>
      <p:sp>
        <p:nvSpPr>
          <p:cNvPr id="25" name="trust-caveat-copy">
            <a:extLst xmlns:a="http://schemas.openxmlformats.org/drawingml/2006/main">
              <a:ext uri="{FF2B5EF4-FFF2-40B4-BE49-F238E27FC236}">
                <a16:creationId xmlns:a16="http://schemas.microsoft.com/office/drawing/2014/main" id="{0F5041E5-1EC0-4D14-A06D-AC4159EE2DA7}"/>
              </a:ext>
            </a:extLst>
          </p:cNvPr>
          <p:cNvSpPr>
            <a:spLocks xmlns:a="http://schemas.openxmlformats.org/drawingml/2006/main" noGrp="1"/>
          </p:cNvSpPr>
          <p:nvPr/>
        </p:nvSpPr>
        <p:spPr>
          <a:xfrm xmlns:a="http://schemas.openxmlformats.org/drawingml/2006/main">
            <a:off x="6457950" y="5276850"/>
            <a:ext cx="48577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r>
              <a:rPr sz="1250" b="1">
                <a:solidFill>
                  <a:srgbClr val="FFFFFF"/>
                </a:solidFill>
                <a:latin typeface="Aptos"/>
                <a:ea typeface="Aptos"/>
                <a:cs typeface="Aptos"/>
              </a:rPr>
              <a:t>LIVE TODAY: TurboCheck digital identity</a:t>
            </a:r>
          </a:p>
          <a:p xmlns:a="http://schemas.openxmlformats.org/drawingml/2006/main">
            <a:pPr algn="ctr"/>
            <a:r>
              <a:rPr sz="1250" b="1">
                <a:solidFill>
                  <a:srgbClr val="FFFFFF"/>
                </a:solidFill>
                <a:latin typeface="Aptos"/>
                <a:ea typeface="Aptos"/>
                <a:cs typeface="Aptos"/>
              </a:rPr>
              <a:t>INTEGRATING: Face ID + video verification</a:t>
            </a:r>
          </a:p>
          <a:p xmlns:a="http://schemas.openxmlformats.org/drawingml/2006/main">
            <a:pPr algn="ctr"/>
            <a:r>
              <a:rPr sz="1150" b="1">
                <a:solidFill>
                  <a:srgbClr val="FFFFFF"/>
                </a:solidFill>
                <a:latin typeface="Aptos"/>
                <a:ea typeface="Aptos"/>
                <a:cs typeface="Aptos"/>
              </a:rPr>
              <a:t>Signals guide human review; no alert alone proves misconduct.</a:t>
            </a:r>
          </a:p>
        </p:txBody>
      </p:sp>
      <p:sp>
        <p:nvSpPr>
          <p:cNvPr id="26" name="trust-example-note">
            <a:extLst xmlns:a="http://schemas.openxmlformats.org/drawingml/2006/main">
              <a:ext uri="{FF2B5EF4-FFF2-40B4-BE49-F238E27FC236}">
                <a16:creationId xmlns:a16="http://schemas.microsoft.com/office/drawing/2014/main" id="{E6E1FB5E-724F-4889-BDAF-D54F558A1845}"/>
              </a:ext>
            </a:extLst>
          </p:cNvPr>
          <p:cNvSpPr>
            <a:spLocks xmlns:a="http://schemas.openxmlformats.org/drawingml/2006/main" noGrp="1"/>
          </p:cNvSpPr>
          <p:nvPr/>
        </p:nvSpPr>
        <p:spPr>
          <a:xfrm xmlns:a="http://schemas.openxmlformats.org/drawingml/2006/main">
            <a:off x="6191250" y="5905500"/>
            <a:ext cx="5391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r>
              <a:rPr sz="950">
                <a:solidFill>
                  <a:srgbClr val="9FB0C5"/>
                </a:solidFill>
                <a:latin typeface="Aptos"/>
                <a:ea typeface="Aptos"/>
                <a:cs typeface="Aptos"/>
              </a:rPr>
              <a:t>TurboCheck founded 2023; Face ID scope public; integration status company-reported.</a:t>
            </a:r>
          </a:p>
        </p:txBody>
      </p:sp>
      <p:sp>
        <p:nvSpPr>
          <p:cNvPr id="27" name="footer-line-3">
            <a:extLst xmlns:a="http://schemas.openxmlformats.org/drawingml/2006/main">
              <a:ext uri="{FF2B5EF4-FFF2-40B4-BE49-F238E27FC236}">
                <a16:creationId xmlns:a16="http://schemas.microsoft.com/office/drawing/2014/main" id="{91D66BD0-C2B3-4536-9B56-029D199AA79B}"/>
              </a:ext>
            </a:extLst>
          </p:cNvPr>
          <p:cNvSpPr>
            <a:spLocks xmlns:a="http://schemas.openxmlformats.org/drawingml/2006/main" noGrp="1"/>
          </p:cNvSpPr>
          <p:nvPr/>
        </p:nvSpPr>
        <p:spPr>
          <a:xfrm xmlns:a="http://schemas.openxmlformats.org/drawingml/2006/main">
            <a:off x="609600" y="6410325"/>
            <a:ext cx="10972800" cy="0"/>
          </a:xfrm>
          <a:prstGeom xmlns:a="http://schemas.openxmlformats.org/drawingml/2006/main" prst="line">
            <a:avLst/>
          </a:prstGeom>
          <a:noFill xmlns:a="http://schemas.openxmlformats.org/drawingml/2006/main"/>
          <a:ln xmlns:a="http://schemas.openxmlformats.org/drawingml/2006/main" w="9525">
            <a:solidFill>
              <a:srgbClr val="FFFFFF">
                <a:alpha val="18000"/>
              </a:srgbClr>
            </a:solidFill>
            <a:prstDash val="solid"/>
          </a:ln>
        </p:spPr>
      </p:sp>
      <p:sp>
        <p:nvSpPr>
          <p:cNvPr id="28" name="footer-label-3">
            <a:extLst xmlns:a="http://schemas.openxmlformats.org/drawingml/2006/main">
              <a:ext uri="{FF2B5EF4-FFF2-40B4-BE49-F238E27FC236}">
                <a16:creationId xmlns:a16="http://schemas.microsoft.com/office/drawing/2014/main" id="{EEC6FD1C-231E-4C69-8AF4-B35A747E5B21}"/>
              </a:ext>
            </a:extLst>
          </p:cNvPr>
          <p:cNvSpPr>
            <a:spLocks xmlns:a="http://schemas.openxmlformats.org/drawingml/2006/main" noGrp="1"/>
          </p:cNvSpPr>
          <p:nvPr/>
        </p:nvSpPr>
        <p:spPr>
          <a:xfrm xmlns:a="http://schemas.openxmlformats.org/drawingml/2006/main">
            <a:off x="609600" y="6486525"/>
            <a:ext cx="2286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1">
                <a:solidFill>
                  <a:srgbClr val="AFC0D6"/>
                </a:solidFill>
                <a:latin typeface="Aptos"/>
                <a:ea typeface="Aptos"/>
                <a:cs typeface="Aptos"/>
              </a:defRPr>
            </a:pPr>
            <a:r>
              <a:rPr sz="825" b="1">
                <a:solidFill>
                  <a:srgbClr val="AFC0D6"/>
                </a:solidFill>
                <a:latin typeface="Aptos"/>
                <a:ea typeface="Aptos"/>
                <a:cs typeface="Aptos"/>
              </a:rPr>
              <a:t>SCOUT FOR EPIQ</a:t>
            </a:r>
          </a:p>
        </p:txBody>
      </p:sp>
      <p:sp>
        <p:nvSpPr>
          <p:cNvPr id="29" name="footer-page-3">
            <a:extLst xmlns:a="http://schemas.openxmlformats.org/drawingml/2006/main">
              <a:ext uri="{FF2B5EF4-FFF2-40B4-BE49-F238E27FC236}">
                <a16:creationId xmlns:a16="http://schemas.microsoft.com/office/drawing/2014/main" id="{60CCEEA2-9218-4F29-B325-8AEC69659799}"/>
              </a:ext>
            </a:extLst>
          </p:cNvPr>
          <p:cNvSpPr>
            <a:spLocks xmlns:a="http://schemas.openxmlformats.org/drawingml/2006/main" noGrp="1"/>
          </p:cNvSpPr>
          <p:nvPr/>
        </p:nvSpPr>
        <p:spPr>
          <a:xfrm xmlns:a="http://schemas.openxmlformats.org/drawingml/2006/main">
            <a:off x="10953750" y="6486525"/>
            <a:ext cx="6286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825" b="1">
                <a:solidFill>
                  <a:srgbClr val="AFC0D6"/>
                </a:solidFill>
                <a:latin typeface="Aptos"/>
                <a:ea typeface="Aptos"/>
                <a:cs typeface="Aptos"/>
              </a:defRPr>
            </a:pPr>
            <a:r>
              <a:rPr sz="825" b="1">
                <a:solidFill>
                  <a:srgbClr val="AFC0D6"/>
                </a:solidFill>
                <a:latin typeface="Aptos"/>
                <a:ea typeface="Aptos"/>
                <a:cs typeface="Aptos"/>
              </a:rPr>
              <a:t>03</a:t>
            </a:r>
          </a:p>
        </p:txBody>
      </p:sp>
    </p:spTree>
    <p:extLst>
      <p:ext uri="{BB962C8B-B14F-4D97-AF65-F5344CB8AC3E}">
        <p14:creationId xmlns:p14="http://schemas.microsoft.com/office/powerpoint/2010/main" val="1591584336"/>
      </p:ext>
    </p:extLst>
  </p:cSld>
</p:sld>
</file>

<file path=ppt/slides/slide4.xml><?xml version="1.0" encoding="utf-8"?>
<p:sld xmlns:p="http://schemas.openxmlformats.org/presentationml/2006/main">
  <p:cSld>
    <p:bg>
      <p:bgPr>
        <a:gradFill xmlns:a="http://schemas.openxmlformats.org/drawingml/2006/main">
          <a:gsLst>
            <a:gs pos="0">
              <a:srgbClr val="F7F8FC"/>
            </a:gs>
            <a:gs pos="100000">
              <a:srgbClr val="F0F5FF"/>
            </a:gs>
          </a:gsLst>
          <a:lin ang="0"/>
        </a:gradFill>
      </p:bgPr>
    </p:bg>
    <p:spTree>
      <p:nvGrpSpPr>
        <p:cNvPr id="1" name=""/>
        <p:cNvGrpSpPr/>
        <p:nvPr/>
      </p:nvGrpSpPr>
      <p:grpSpPr>
        <a:xfrm xmlns:a="http://schemas.openxmlformats.org/drawingml/2006/main"/>
      </p:grpSpPr>
      <p:sp>
        <p:nvSpPr>
          <p:cNvPr id="34" name="section-tag">
            <a:extLst xmlns:a="http://schemas.openxmlformats.org/drawingml/2006/main">
              <a:ext uri="{FF2B5EF4-FFF2-40B4-BE49-F238E27FC236}">
                <a16:creationId xmlns:a16="http://schemas.microsoft.com/office/drawing/2014/main" id="{DF080198-B3B7-49AF-8836-0074095CB790}"/>
              </a:ext>
            </a:extLst>
          </p:cNvPr>
          <p:cNvSpPr>
            <a:spLocks xmlns:a="http://schemas.openxmlformats.org/drawingml/2006/main" noGrp="1"/>
          </p:cNvSpPr>
          <p:nvPr/>
        </p:nvSpPr>
        <p:spPr>
          <a:xfrm xmlns:a="http://schemas.openxmlformats.org/drawingml/2006/main">
            <a:off x="609600" y="40005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8B83FF"/>
                </a:solidFill>
                <a:latin typeface="Aptos"/>
                <a:ea typeface="Aptos"/>
                <a:cs typeface="Aptos"/>
              </a:defRPr>
            </a:pPr>
            <a:r>
              <a:rPr sz="1050" b="1">
                <a:solidFill>
                  <a:srgbClr val="8B83FF"/>
                </a:solidFill>
                <a:latin typeface="Aptos"/>
                <a:ea typeface="Aptos"/>
                <a:cs typeface="Aptos"/>
              </a:rPr>
              <a:t>BENEFIT 02</a:t>
            </a:r>
          </a:p>
        </p:txBody>
      </p:sp>
      <p:sp>
        <p:nvSpPr>
          <p:cNvPr id="2" name="confidential">
            <a:extLst xmlns:a="http://schemas.openxmlformats.org/drawingml/2006/main">
              <a:ext uri="{FF2B5EF4-FFF2-40B4-BE49-F238E27FC236}">
                <a16:creationId xmlns:a16="http://schemas.microsoft.com/office/drawing/2014/main" id="{CCDB4779-2DDF-469C-89C8-2E3005756272}"/>
              </a:ext>
            </a:extLst>
          </p:cNvPr>
          <p:cNvSpPr>
            <a:spLocks xmlns:a="http://schemas.openxmlformats.org/drawingml/2006/main" noGrp="1"/>
          </p:cNvSpPr>
          <p:nvPr/>
        </p:nvSpPr>
        <p:spPr>
          <a:xfrm xmlns:a="http://schemas.openxmlformats.org/drawingml/2006/main">
            <a:off x="9048750" y="400050"/>
            <a:ext cx="2533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900" b="1">
                <a:solidFill>
                  <a:srgbClr val="7C8798"/>
                </a:solidFill>
                <a:latin typeface="Aptos"/>
                <a:ea typeface="Aptos"/>
                <a:cs typeface="Aptos"/>
              </a:defRPr>
            </a:pPr>
            <a:r>
              <a:rPr sz="900" b="1">
                <a:solidFill>
                  <a:srgbClr val="7C8798"/>
                </a:solidFill>
                <a:latin typeface="Aptos"/>
                <a:ea typeface="Aptos"/>
                <a:cs typeface="Aptos"/>
              </a:rPr>
              <a:t>CONFIDENTIAL DISCUSSION</a:t>
            </a:r>
          </a:p>
        </p:txBody>
      </p:sp>
      <p:sp>
        <p:nvSpPr>
          <p:cNvPr id="3" name="benefit-02-number">
            <a:extLst xmlns:a="http://schemas.openxmlformats.org/drawingml/2006/main">
              <a:ext uri="{FF2B5EF4-FFF2-40B4-BE49-F238E27FC236}">
                <a16:creationId xmlns:a16="http://schemas.microsoft.com/office/drawing/2014/main" id="{64BE3AA5-C92F-491B-B343-C6565DA34087}"/>
              </a:ext>
            </a:extLst>
          </p:cNvPr>
          <p:cNvSpPr>
            <a:spLocks xmlns:a="http://schemas.openxmlformats.org/drawingml/2006/main" noGrp="1"/>
          </p:cNvSpPr>
          <p:nvPr/>
        </p:nvSpPr>
        <p:spPr>
          <a:xfrm xmlns:a="http://schemas.openxmlformats.org/drawingml/2006/main">
            <a:off x="609600" y="819150"/>
            <a:ext cx="9334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5100" b="1">
                <a:solidFill>
                  <a:srgbClr val="8B83FF"/>
                </a:solidFill>
                <a:latin typeface="Aptos Display"/>
                <a:ea typeface="Aptos Display"/>
                <a:cs typeface="Aptos Display"/>
              </a:defRPr>
            </a:pPr>
            <a:r>
              <a:rPr sz="5100" b="1">
                <a:solidFill>
                  <a:srgbClr val="8B83FF"/>
                </a:solidFill>
                <a:latin typeface="Aptos Display"/>
                <a:ea typeface="Aptos Display"/>
                <a:cs typeface="Aptos Display"/>
              </a:rPr>
              <a:t>02</a:t>
            </a:r>
          </a:p>
        </p:txBody>
      </p:sp>
      <p:sp>
        <p:nvSpPr>
          <p:cNvPr id="4" name="benefit-02-label">
            <a:extLst xmlns:a="http://schemas.openxmlformats.org/drawingml/2006/main">
              <a:ext uri="{FF2B5EF4-FFF2-40B4-BE49-F238E27FC236}">
                <a16:creationId xmlns:a16="http://schemas.microsoft.com/office/drawing/2014/main" id="{88C0DC28-FA99-4E92-9551-E64D61C5381E}"/>
              </a:ext>
            </a:extLst>
          </p:cNvPr>
          <p:cNvSpPr>
            <a:spLocks xmlns:a="http://schemas.openxmlformats.org/drawingml/2006/main" noGrp="1"/>
          </p:cNvSpPr>
          <p:nvPr/>
        </p:nvSpPr>
        <p:spPr>
          <a:xfrm xmlns:a="http://schemas.openxmlformats.org/drawingml/2006/main">
            <a:off x="1628775" y="1057275"/>
            <a:ext cx="2476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350" b="1">
                <a:solidFill>
                  <a:srgbClr val="0D1E38"/>
                </a:solidFill>
                <a:latin typeface="Aptos"/>
                <a:ea typeface="Aptos"/>
                <a:cs typeface="Aptos"/>
              </a:defRPr>
            </a:pPr>
            <a:r>
              <a:rPr sz="1350" b="1">
                <a:solidFill>
                  <a:srgbClr val="0D1E38"/>
                </a:solidFill>
                <a:latin typeface="Aptos"/>
                <a:ea typeface="Aptos"/>
                <a:cs typeface="Aptos"/>
              </a:rPr>
              <a:t>EXPERIENCE</a:t>
            </a:r>
          </a:p>
        </p:txBody>
      </p:sp>
      <p:sp>
        <p:nvSpPr>
          <p:cNvPr id="5" name="benefit-02-rule">
            <a:extLst xmlns:a="http://schemas.openxmlformats.org/drawingml/2006/main">
              <a:ext uri="{FF2B5EF4-FFF2-40B4-BE49-F238E27FC236}">
                <a16:creationId xmlns:a16="http://schemas.microsoft.com/office/drawing/2014/main" id="{B5AB4F6E-F7D0-4550-A7E4-1C0BA47799B1}"/>
              </a:ext>
            </a:extLst>
          </p:cNvPr>
          <p:cNvSpPr>
            <a:spLocks xmlns:a="http://schemas.openxmlformats.org/drawingml/2006/main" noGrp="1"/>
          </p:cNvSpPr>
          <p:nvPr/>
        </p:nvSpPr>
        <p:spPr>
          <a:xfrm xmlns:a="http://schemas.openxmlformats.org/drawingml/2006/main">
            <a:off x="1628775" y="1381125"/>
            <a:ext cx="1771650" cy="0"/>
          </a:xfrm>
          <a:prstGeom xmlns:a="http://schemas.openxmlformats.org/drawingml/2006/main" prst="line">
            <a:avLst/>
          </a:prstGeom>
          <a:noFill xmlns:a="http://schemas.openxmlformats.org/drawingml/2006/main"/>
          <a:ln xmlns:a="http://schemas.openxmlformats.org/drawingml/2006/main" w="28575">
            <a:solidFill>
              <a:srgbClr val="8B83FF"/>
            </a:solidFill>
            <a:prstDash val="solid"/>
          </a:ln>
        </p:spPr>
      </p:sp>
      <p:sp>
        <p:nvSpPr>
          <p:cNvPr id="6" name="experience-title">
            <a:extLst xmlns:a="http://schemas.openxmlformats.org/drawingml/2006/main">
              <a:ext uri="{FF2B5EF4-FFF2-40B4-BE49-F238E27FC236}">
                <a16:creationId xmlns:a16="http://schemas.microsoft.com/office/drawing/2014/main" id="{3F957D88-7BB5-4341-8049-DE02C7C7B5B4}"/>
              </a:ext>
            </a:extLst>
          </p:cNvPr>
          <p:cNvSpPr>
            <a:spLocks xmlns:a="http://schemas.openxmlformats.org/drawingml/2006/main" noGrp="1"/>
          </p:cNvSpPr>
          <p:nvPr/>
        </p:nvSpPr>
        <p:spPr>
          <a:xfrm xmlns:a="http://schemas.openxmlformats.org/drawingml/2006/main">
            <a:off x="609600" y="1657350"/>
            <a:ext cx="10668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525" b="1">
                <a:solidFill>
                  <a:srgbClr val="07111F"/>
                </a:solidFill>
                <a:latin typeface="Aptos Display"/>
                <a:ea typeface="Aptos Display"/>
                <a:cs typeface="Aptos Display"/>
              </a:defRPr>
            </a:pPr>
            <a:r>
              <a:rPr sz="3525" b="1">
                <a:solidFill>
                  <a:srgbClr val="07111F"/>
                </a:solidFill>
                <a:latin typeface="Aptos Display"/>
                <a:ea typeface="Aptos Display"/>
                <a:cs typeface="Aptos Display"/>
              </a:rPr>
              <a:t>More evidence should not mean more waiting</a:t>
            </a:r>
          </a:p>
        </p:txBody>
      </p:sp>
      <p:sp>
        <p:nvSpPr>
          <p:cNvPr id="7" name="experience-lead">
            <a:extLst xmlns:a="http://schemas.openxmlformats.org/drawingml/2006/main">
              <a:ext uri="{FF2B5EF4-FFF2-40B4-BE49-F238E27FC236}">
                <a16:creationId xmlns:a16="http://schemas.microsoft.com/office/drawing/2014/main" id="{56B65078-0354-4AA1-BBE5-5B2A09857950}"/>
              </a:ext>
            </a:extLst>
          </p:cNvPr>
          <p:cNvSpPr>
            <a:spLocks xmlns:a="http://schemas.openxmlformats.org/drawingml/2006/main" noGrp="1"/>
          </p:cNvSpPr>
          <p:nvPr/>
        </p:nvSpPr>
        <p:spPr>
          <a:xfrm xmlns:a="http://schemas.openxmlformats.org/drawingml/2006/main">
            <a:off x="609600" y="2343150"/>
            <a:ext cx="9810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650" b="0">
                <a:solidFill>
                  <a:srgbClr val="5C6A7E"/>
                </a:solidFill>
                <a:latin typeface="Aptos"/>
                <a:ea typeface="Aptos"/>
                <a:cs typeface="Aptos"/>
              </a:defRPr>
            </a:pPr>
            <a:r>
              <a:rPr sz="1650" b="0">
                <a:solidFill>
                  <a:srgbClr val="5C6A7E"/>
                </a:solidFill>
                <a:latin typeface="Aptos"/>
                <a:ea typeface="Aptos"/>
                <a:cs typeface="Aptos"/>
              </a:rPr>
              <a:t>Scout can automatically move a threshold-matching candidate from application to interview in minutes.</a:t>
            </a:r>
          </a:p>
        </p:txBody>
      </p:sp>
      <p:sp>
        <p:nvSpPr>
          <p:cNvPr id="8" name="experience-timeline">
            <a:extLst xmlns:a="http://schemas.openxmlformats.org/drawingml/2006/main">
              <a:ext uri="{FF2B5EF4-FFF2-40B4-BE49-F238E27FC236}">
                <a16:creationId xmlns:a16="http://schemas.microsoft.com/office/drawing/2014/main" id="{D228AAAF-5AA8-4B00-AAA1-E5FD8B29DA57}"/>
              </a:ext>
            </a:extLst>
          </p:cNvPr>
          <p:cNvSpPr>
            <a:spLocks xmlns:a="http://schemas.openxmlformats.org/drawingml/2006/main" noGrp="1"/>
          </p:cNvSpPr>
          <p:nvPr/>
        </p:nvSpPr>
        <p:spPr>
          <a:xfrm xmlns:a="http://schemas.openxmlformats.org/drawingml/2006/main">
            <a:off x="1181100" y="3581400"/>
            <a:ext cx="9677400" cy="0"/>
          </a:xfrm>
          <a:prstGeom xmlns:a="http://schemas.openxmlformats.org/drawingml/2006/main" prst="line">
            <a:avLst/>
          </a:prstGeom>
          <a:noFill xmlns:a="http://schemas.openxmlformats.org/drawingml/2006/main"/>
          <a:ln xmlns:a="http://schemas.openxmlformats.org/drawingml/2006/main" w="28575">
            <a:solidFill>
              <a:srgbClr val="BEC9D9"/>
            </a:solidFill>
            <a:prstDash val="solid"/>
          </a:ln>
        </p:spPr>
      </p:sp>
      <p:sp>
        <p:nvSpPr>
          <p:cNvPr id="9" name="experience-node-0">
            <a:extLst xmlns:a="http://schemas.openxmlformats.org/drawingml/2006/main">
              <a:ext uri="{FF2B5EF4-FFF2-40B4-BE49-F238E27FC236}">
                <a16:creationId xmlns:a16="http://schemas.microsoft.com/office/drawing/2014/main" id="{B77EFBE6-654C-47E5-802A-F187A8D9A7D0}"/>
              </a:ext>
            </a:extLst>
          </p:cNvPr>
          <p:cNvSpPr>
            <a:spLocks xmlns:a="http://schemas.openxmlformats.org/drawingml/2006/main" noGrp="1"/>
          </p:cNvSpPr>
          <p:nvPr/>
        </p:nvSpPr>
        <p:spPr>
          <a:xfrm xmlns:a="http://schemas.openxmlformats.org/drawingml/2006/main">
            <a:off x="1066800" y="3467100"/>
            <a:ext cx="228600" cy="228600"/>
          </a:xfrm>
          <a:prstGeom xmlns:a="http://schemas.openxmlformats.org/drawingml/2006/main" prst="ellipse">
            <a:avLst/>
          </a:prstGeom>
          <a:solidFill xmlns:a="http://schemas.openxmlformats.org/drawingml/2006/main">
            <a:srgbClr val="2C6BFF"/>
          </a:solidFill>
          <a:ln xmlns:a="http://schemas.openxmlformats.org/drawingml/2006/main" w="0">
            <a:noFill/>
            <a:prstDash val="solid"/>
          </a:ln>
        </p:spPr>
      </p:sp>
      <p:sp>
        <p:nvSpPr>
          <p:cNvPr id="10" name="experience-big-0">
            <a:extLst xmlns:a="http://schemas.openxmlformats.org/drawingml/2006/main">
              <a:ext uri="{FF2B5EF4-FFF2-40B4-BE49-F238E27FC236}">
                <a16:creationId xmlns:a16="http://schemas.microsoft.com/office/drawing/2014/main" id="{D6D077BE-B1C0-4225-89BB-D273164BCAA6}"/>
              </a:ext>
            </a:extLst>
          </p:cNvPr>
          <p:cNvSpPr>
            <a:spLocks xmlns:a="http://schemas.openxmlformats.org/drawingml/2006/main" noGrp="1"/>
          </p:cNvSpPr>
          <p:nvPr/>
        </p:nvSpPr>
        <p:spPr>
          <a:xfrm xmlns:a="http://schemas.openxmlformats.org/drawingml/2006/main">
            <a:off x="381000" y="2895600"/>
            <a:ext cx="16002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2850" b="1">
                <a:solidFill>
                  <a:srgbClr val="2C6BFF"/>
                </a:solidFill>
                <a:latin typeface="Aptos Display"/>
                <a:ea typeface="Aptos Display"/>
                <a:cs typeface="Aptos Display"/>
              </a:defRPr>
            </a:pPr>
            <a:r>
              <a:rPr sz="2850" b="1">
                <a:solidFill>
                  <a:srgbClr val="2C6BFF"/>
                </a:solidFill>
                <a:latin typeface="Aptos Display"/>
                <a:ea typeface="Aptos Display"/>
                <a:cs typeface="Aptos Display"/>
              </a:rPr>
              <a:t>T+0</a:t>
            </a:r>
          </a:p>
        </p:txBody>
      </p:sp>
      <p:sp>
        <p:nvSpPr>
          <p:cNvPr id="11" name="experience-title-0">
            <a:extLst xmlns:a="http://schemas.openxmlformats.org/drawingml/2006/main">
              <a:ext uri="{FF2B5EF4-FFF2-40B4-BE49-F238E27FC236}">
                <a16:creationId xmlns:a16="http://schemas.microsoft.com/office/drawing/2014/main" id="{95783F35-76FB-432C-BD93-1F83DE1DABFC}"/>
              </a:ext>
            </a:extLst>
          </p:cNvPr>
          <p:cNvSpPr>
            <a:spLocks xmlns:a="http://schemas.openxmlformats.org/drawingml/2006/main" noGrp="1"/>
          </p:cNvSpPr>
          <p:nvPr/>
        </p:nvSpPr>
        <p:spPr>
          <a:xfrm xmlns:a="http://schemas.openxmlformats.org/drawingml/2006/main">
            <a:off x="247650" y="3905250"/>
            <a:ext cx="1866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050" b="1">
                <a:solidFill>
                  <a:srgbClr val="0D1E38"/>
                </a:solidFill>
                <a:latin typeface="Aptos"/>
                <a:ea typeface="Aptos"/>
                <a:cs typeface="Aptos"/>
              </a:defRPr>
            </a:pPr>
            <a:r>
              <a:rPr sz="1050" b="1">
                <a:solidFill>
                  <a:srgbClr val="0D1E38"/>
                </a:solidFill>
                <a:latin typeface="Aptos"/>
                <a:ea typeface="Aptos"/>
                <a:cs typeface="Aptos"/>
              </a:rPr>
              <a:t>APPLICATION</a:t>
            </a:r>
          </a:p>
        </p:txBody>
      </p:sp>
      <p:sp>
        <p:nvSpPr>
          <p:cNvPr id="12" name="experience-detail-0">
            <a:extLst xmlns:a="http://schemas.openxmlformats.org/drawingml/2006/main">
              <a:ext uri="{FF2B5EF4-FFF2-40B4-BE49-F238E27FC236}">
                <a16:creationId xmlns:a16="http://schemas.microsoft.com/office/drawing/2014/main" id="{31F27AF0-2FBB-4710-8A87-85C3F3320360}"/>
              </a:ext>
            </a:extLst>
          </p:cNvPr>
          <p:cNvSpPr>
            <a:spLocks xmlns:a="http://schemas.openxmlformats.org/drawingml/2006/main" noGrp="1"/>
          </p:cNvSpPr>
          <p:nvPr/>
        </p:nvSpPr>
        <p:spPr>
          <a:xfrm xmlns:a="http://schemas.openxmlformats.org/drawingml/2006/main">
            <a:off x="114300" y="4210050"/>
            <a:ext cx="2133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75" b="0">
                <a:solidFill>
                  <a:srgbClr val="5C6A7E"/>
                </a:solidFill>
                <a:latin typeface="Aptos"/>
                <a:ea typeface="Aptos"/>
                <a:cs typeface="Aptos"/>
              </a:defRPr>
            </a:pPr>
            <a:r>
              <a:rPr sz="1275" b="0">
                <a:solidFill>
                  <a:srgbClr val="5C6A7E"/>
                </a:solidFill>
                <a:latin typeface="Aptos"/>
                <a:ea typeface="Aptos"/>
                <a:cs typeface="Aptos"/>
              </a:rPr>
              <a:t>Candidate applies</a:t>
            </a:r>
          </a:p>
        </p:txBody>
      </p:sp>
      <p:sp>
        <p:nvSpPr>
          <p:cNvPr id="13" name="experience-node-1">
            <a:extLst xmlns:a="http://schemas.openxmlformats.org/drawingml/2006/main">
              <a:ext uri="{FF2B5EF4-FFF2-40B4-BE49-F238E27FC236}">
                <a16:creationId xmlns:a16="http://schemas.microsoft.com/office/drawing/2014/main" id="{80FE2301-9BAE-4E70-9323-BF6F370B76CC}"/>
              </a:ext>
            </a:extLst>
          </p:cNvPr>
          <p:cNvSpPr>
            <a:spLocks xmlns:a="http://schemas.openxmlformats.org/drawingml/2006/main" noGrp="1"/>
          </p:cNvSpPr>
          <p:nvPr/>
        </p:nvSpPr>
        <p:spPr>
          <a:xfrm xmlns:a="http://schemas.openxmlformats.org/drawingml/2006/main">
            <a:off x="4095750" y="3467100"/>
            <a:ext cx="228600" cy="228600"/>
          </a:xfrm>
          <a:prstGeom xmlns:a="http://schemas.openxmlformats.org/drawingml/2006/main" prst="ellipse">
            <a:avLst/>
          </a:prstGeom>
          <a:solidFill xmlns:a="http://schemas.openxmlformats.org/drawingml/2006/main">
            <a:srgbClr val="57D7FF"/>
          </a:solidFill>
          <a:ln xmlns:a="http://schemas.openxmlformats.org/drawingml/2006/main" w="0">
            <a:noFill/>
            <a:prstDash val="solid"/>
          </a:ln>
        </p:spPr>
      </p:sp>
      <p:sp>
        <p:nvSpPr>
          <p:cNvPr id="14" name="experience-big-1">
            <a:extLst xmlns:a="http://schemas.openxmlformats.org/drawingml/2006/main">
              <a:ext uri="{FF2B5EF4-FFF2-40B4-BE49-F238E27FC236}">
                <a16:creationId xmlns:a16="http://schemas.microsoft.com/office/drawing/2014/main" id="{1CBED75C-B367-4E36-A5A9-F4F44BDFB137}"/>
              </a:ext>
            </a:extLst>
          </p:cNvPr>
          <p:cNvSpPr>
            <a:spLocks xmlns:a="http://schemas.openxmlformats.org/drawingml/2006/main" noGrp="1"/>
          </p:cNvSpPr>
          <p:nvPr/>
        </p:nvSpPr>
        <p:spPr>
          <a:xfrm xmlns:a="http://schemas.openxmlformats.org/drawingml/2006/main">
            <a:off x="3409950" y="2895600"/>
            <a:ext cx="16002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2850" b="1">
                <a:solidFill>
                  <a:srgbClr val="57D7FF"/>
                </a:solidFill>
                <a:latin typeface="Aptos Display"/>
                <a:ea typeface="Aptos Display"/>
                <a:cs typeface="Aptos Display"/>
              </a:defRPr>
            </a:pPr>
            <a:r>
              <a:rPr sz="2850" b="1">
                <a:solidFill>
                  <a:srgbClr val="57D7FF"/>
                </a:solidFill>
                <a:latin typeface="Aptos Display"/>
                <a:ea typeface="Aptos Display"/>
                <a:cs typeface="Aptos Display"/>
              </a:rPr>
              <a:t>~2.2s</a:t>
            </a:r>
          </a:p>
        </p:txBody>
      </p:sp>
      <p:sp>
        <p:nvSpPr>
          <p:cNvPr id="15" name="experience-title-1">
            <a:extLst xmlns:a="http://schemas.openxmlformats.org/drawingml/2006/main">
              <a:ext uri="{FF2B5EF4-FFF2-40B4-BE49-F238E27FC236}">
                <a16:creationId xmlns:a16="http://schemas.microsoft.com/office/drawing/2014/main" id="{1F5CC769-9615-4722-9AFD-9ABD511CCE69}"/>
              </a:ext>
            </a:extLst>
          </p:cNvPr>
          <p:cNvSpPr>
            <a:spLocks xmlns:a="http://schemas.openxmlformats.org/drawingml/2006/main" noGrp="1"/>
          </p:cNvSpPr>
          <p:nvPr/>
        </p:nvSpPr>
        <p:spPr>
          <a:xfrm xmlns:a="http://schemas.openxmlformats.org/drawingml/2006/main">
            <a:off x="3276600" y="3905250"/>
            <a:ext cx="1866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050" b="1">
                <a:solidFill>
                  <a:srgbClr val="0D1E38"/>
                </a:solidFill>
                <a:latin typeface="Aptos"/>
                <a:ea typeface="Aptos"/>
                <a:cs typeface="Aptos"/>
              </a:defRPr>
            </a:pPr>
            <a:r>
              <a:rPr sz="1050" b="1">
                <a:solidFill>
                  <a:srgbClr val="0D1E38"/>
                </a:solidFill>
                <a:latin typeface="Aptos"/>
                <a:ea typeface="Aptos"/>
                <a:cs typeface="Aptos"/>
              </a:rPr>
              <a:t>SCORE</a:t>
            </a:r>
          </a:p>
        </p:txBody>
      </p:sp>
      <p:sp>
        <p:nvSpPr>
          <p:cNvPr id="16" name="experience-detail-1">
            <a:extLst xmlns:a="http://schemas.openxmlformats.org/drawingml/2006/main">
              <a:ext uri="{FF2B5EF4-FFF2-40B4-BE49-F238E27FC236}">
                <a16:creationId xmlns:a16="http://schemas.microsoft.com/office/drawing/2014/main" id="{C62F6E18-954B-4C8A-9C4B-E3987BD39E78}"/>
              </a:ext>
            </a:extLst>
          </p:cNvPr>
          <p:cNvSpPr>
            <a:spLocks xmlns:a="http://schemas.openxmlformats.org/drawingml/2006/main" noGrp="1"/>
          </p:cNvSpPr>
          <p:nvPr/>
        </p:nvSpPr>
        <p:spPr>
          <a:xfrm xmlns:a="http://schemas.openxmlformats.org/drawingml/2006/main">
            <a:off x="3143250" y="4210050"/>
            <a:ext cx="2133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75" b="0">
                <a:solidFill>
                  <a:srgbClr val="5C6A7E"/>
                </a:solidFill>
                <a:latin typeface="Aptos"/>
                <a:ea typeface="Aptos"/>
                <a:cs typeface="Aptos"/>
              </a:defRPr>
            </a:pPr>
            <a:r>
              <a:rPr sz="1275" b="0">
                <a:solidFill>
                  <a:srgbClr val="5C6A7E"/>
                </a:solidFill>
                <a:latin typeface="Aptos"/>
                <a:ea typeface="Aptos"/>
                <a:cs typeface="Aptos"/>
              </a:rPr>
              <a:t>Résumé scored against the role</a:t>
            </a:r>
          </a:p>
        </p:txBody>
      </p:sp>
      <p:sp>
        <p:nvSpPr>
          <p:cNvPr id="17" name="experience-node-2">
            <a:extLst xmlns:a="http://schemas.openxmlformats.org/drawingml/2006/main">
              <a:ext uri="{FF2B5EF4-FFF2-40B4-BE49-F238E27FC236}">
                <a16:creationId xmlns:a16="http://schemas.microsoft.com/office/drawing/2014/main" id="{1575050D-E320-4862-AF22-C62DB0F9D693}"/>
              </a:ext>
            </a:extLst>
          </p:cNvPr>
          <p:cNvSpPr>
            <a:spLocks xmlns:a="http://schemas.openxmlformats.org/drawingml/2006/main" noGrp="1"/>
          </p:cNvSpPr>
          <p:nvPr/>
        </p:nvSpPr>
        <p:spPr>
          <a:xfrm xmlns:a="http://schemas.openxmlformats.org/drawingml/2006/main">
            <a:off x="7124700" y="3467100"/>
            <a:ext cx="228600" cy="228600"/>
          </a:xfrm>
          <a:prstGeom xmlns:a="http://schemas.openxmlformats.org/drawingml/2006/main" prst="ellipse">
            <a:avLst/>
          </a:prstGeom>
          <a:solidFill xmlns:a="http://schemas.openxmlformats.org/drawingml/2006/main">
            <a:srgbClr val="8B83FF"/>
          </a:solidFill>
          <a:ln xmlns:a="http://schemas.openxmlformats.org/drawingml/2006/main" w="0">
            <a:noFill/>
            <a:prstDash val="solid"/>
          </a:ln>
        </p:spPr>
      </p:sp>
      <p:sp>
        <p:nvSpPr>
          <p:cNvPr id="18" name="experience-big-2">
            <a:extLst xmlns:a="http://schemas.openxmlformats.org/drawingml/2006/main">
              <a:ext uri="{FF2B5EF4-FFF2-40B4-BE49-F238E27FC236}">
                <a16:creationId xmlns:a16="http://schemas.microsoft.com/office/drawing/2014/main" id="{61CAFD41-538F-4B37-9A24-A471161A70C6}"/>
              </a:ext>
            </a:extLst>
          </p:cNvPr>
          <p:cNvSpPr>
            <a:spLocks xmlns:a="http://schemas.openxmlformats.org/drawingml/2006/main" noGrp="1"/>
          </p:cNvSpPr>
          <p:nvPr/>
        </p:nvSpPr>
        <p:spPr>
          <a:xfrm xmlns:a="http://schemas.openxmlformats.org/drawingml/2006/main">
            <a:off x="6438900" y="2895600"/>
            <a:ext cx="16002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2850" b="1">
                <a:solidFill>
                  <a:srgbClr val="8B83FF"/>
                </a:solidFill>
                <a:latin typeface="Aptos Display"/>
                <a:ea typeface="Aptos Display"/>
                <a:cs typeface="Aptos Display"/>
              </a:defRPr>
            </a:pPr>
            <a:r>
              <a:rPr sz="2850" b="1">
                <a:solidFill>
                  <a:srgbClr val="8B83FF"/>
                </a:solidFill>
                <a:latin typeface="Aptos Display"/>
                <a:ea typeface="Aptos Display"/>
                <a:cs typeface="Aptos Display"/>
              </a:rPr>
              <a:t>7+*</a:t>
            </a:r>
          </a:p>
        </p:txBody>
      </p:sp>
      <p:sp>
        <p:nvSpPr>
          <p:cNvPr id="19" name="experience-title-2">
            <a:extLst xmlns:a="http://schemas.openxmlformats.org/drawingml/2006/main">
              <a:ext uri="{FF2B5EF4-FFF2-40B4-BE49-F238E27FC236}">
                <a16:creationId xmlns:a16="http://schemas.microsoft.com/office/drawing/2014/main" id="{788AB359-9B92-426E-832B-78EB52B81F7A}"/>
              </a:ext>
            </a:extLst>
          </p:cNvPr>
          <p:cNvSpPr>
            <a:spLocks xmlns:a="http://schemas.openxmlformats.org/drawingml/2006/main" noGrp="1"/>
          </p:cNvSpPr>
          <p:nvPr/>
        </p:nvSpPr>
        <p:spPr>
          <a:xfrm xmlns:a="http://schemas.openxmlformats.org/drawingml/2006/main">
            <a:off x="6305550" y="3905250"/>
            <a:ext cx="1866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050" b="1">
                <a:solidFill>
                  <a:srgbClr val="0D1E38"/>
                </a:solidFill>
                <a:latin typeface="Aptos"/>
                <a:ea typeface="Aptos"/>
                <a:cs typeface="Aptos"/>
              </a:defRPr>
            </a:pPr>
            <a:r>
              <a:rPr sz="1050" b="1">
                <a:solidFill>
                  <a:srgbClr val="0D1E38"/>
                </a:solidFill>
                <a:latin typeface="Aptos"/>
                <a:ea typeface="Aptos"/>
                <a:cs typeface="Aptos"/>
              </a:rPr>
              <a:t>ROUTE</a:t>
            </a:r>
          </a:p>
        </p:txBody>
      </p:sp>
      <p:sp>
        <p:nvSpPr>
          <p:cNvPr id="20" name="experience-detail-2">
            <a:extLst xmlns:a="http://schemas.openxmlformats.org/drawingml/2006/main">
              <a:ext uri="{FF2B5EF4-FFF2-40B4-BE49-F238E27FC236}">
                <a16:creationId xmlns:a16="http://schemas.microsoft.com/office/drawing/2014/main" id="{5305C5DB-D6AA-424E-9FC5-D4B11C9C6CB6}"/>
              </a:ext>
            </a:extLst>
          </p:cNvPr>
          <p:cNvSpPr>
            <a:spLocks xmlns:a="http://schemas.openxmlformats.org/drawingml/2006/main" noGrp="1"/>
          </p:cNvSpPr>
          <p:nvPr/>
        </p:nvSpPr>
        <p:spPr>
          <a:xfrm xmlns:a="http://schemas.openxmlformats.org/drawingml/2006/main">
            <a:off x="6172200" y="4210050"/>
            <a:ext cx="2133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75" b="0">
                <a:solidFill>
                  <a:srgbClr val="5C6A7E"/>
                </a:solidFill>
                <a:latin typeface="Aptos"/>
                <a:ea typeface="Aptos"/>
                <a:cs typeface="Aptos"/>
              </a:defRPr>
            </a:pPr>
            <a:r>
              <a:rPr sz="1275" b="0">
                <a:solidFill>
                  <a:srgbClr val="5C6A7E"/>
                </a:solidFill>
                <a:latin typeface="Aptos"/>
                <a:ea typeface="Aptos"/>
                <a:cs typeface="Aptos"/>
              </a:rPr>
              <a:t>Configurable threshold</a:t>
            </a:r>
          </a:p>
        </p:txBody>
      </p:sp>
      <p:sp>
        <p:nvSpPr>
          <p:cNvPr id="21" name="experience-node-3">
            <a:extLst xmlns:a="http://schemas.openxmlformats.org/drawingml/2006/main">
              <a:ext uri="{FF2B5EF4-FFF2-40B4-BE49-F238E27FC236}">
                <a16:creationId xmlns:a16="http://schemas.microsoft.com/office/drawing/2014/main" id="{44B8FD29-BE71-484D-97B7-A52A3281CBF3}"/>
              </a:ext>
            </a:extLst>
          </p:cNvPr>
          <p:cNvSpPr>
            <a:spLocks xmlns:a="http://schemas.openxmlformats.org/drawingml/2006/main" noGrp="1"/>
          </p:cNvSpPr>
          <p:nvPr/>
        </p:nvSpPr>
        <p:spPr>
          <a:xfrm xmlns:a="http://schemas.openxmlformats.org/drawingml/2006/main">
            <a:off x="10153650" y="3467100"/>
            <a:ext cx="228600" cy="228600"/>
          </a:xfrm>
          <a:prstGeom xmlns:a="http://schemas.openxmlformats.org/drawingml/2006/main" prst="ellipse">
            <a:avLst/>
          </a:prstGeom>
          <a:solidFill xmlns:a="http://schemas.openxmlformats.org/drawingml/2006/main">
            <a:srgbClr val="62E2B5"/>
          </a:solidFill>
          <a:ln xmlns:a="http://schemas.openxmlformats.org/drawingml/2006/main" w="0">
            <a:noFill/>
            <a:prstDash val="solid"/>
          </a:ln>
        </p:spPr>
      </p:sp>
      <p:sp>
        <p:nvSpPr>
          <p:cNvPr id="22" name="experience-big-3">
            <a:extLst xmlns:a="http://schemas.openxmlformats.org/drawingml/2006/main">
              <a:ext uri="{FF2B5EF4-FFF2-40B4-BE49-F238E27FC236}">
                <a16:creationId xmlns:a16="http://schemas.microsoft.com/office/drawing/2014/main" id="{69ECB55E-1E7A-48C4-B832-333972FB2243}"/>
              </a:ext>
            </a:extLst>
          </p:cNvPr>
          <p:cNvSpPr>
            <a:spLocks xmlns:a="http://schemas.openxmlformats.org/drawingml/2006/main" noGrp="1"/>
          </p:cNvSpPr>
          <p:nvPr/>
        </p:nvSpPr>
        <p:spPr>
          <a:xfrm xmlns:a="http://schemas.openxmlformats.org/drawingml/2006/main">
            <a:off x="9467850" y="2895600"/>
            <a:ext cx="16002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2850" b="1">
                <a:solidFill>
                  <a:srgbClr val="62E2B5"/>
                </a:solidFill>
                <a:latin typeface="Aptos Display"/>
                <a:ea typeface="Aptos Display"/>
                <a:cs typeface="Aptos Display"/>
              </a:defRPr>
            </a:pPr>
            <a:r>
              <a:rPr sz="2850" b="1">
                <a:solidFill>
                  <a:srgbClr val="62E2B5"/>
                </a:solidFill>
                <a:latin typeface="Aptos Display"/>
                <a:ea typeface="Aptos Display"/>
                <a:cs typeface="Aptos Display"/>
              </a:rPr>
              <a:t>~5 min</a:t>
            </a:r>
          </a:p>
        </p:txBody>
      </p:sp>
      <p:sp>
        <p:nvSpPr>
          <p:cNvPr id="23" name="experience-title-3">
            <a:extLst xmlns:a="http://schemas.openxmlformats.org/drawingml/2006/main">
              <a:ext uri="{FF2B5EF4-FFF2-40B4-BE49-F238E27FC236}">
                <a16:creationId xmlns:a16="http://schemas.microsoft.com/office/drawing/2014/main" id="{CD9D55D8-032F-440A-BAA8-8BE485DC4F63}"/>
              </a:ext>
            </a:extLst>
          </p:cNvPr>
          <p:cNvSpPr>
            <a:spLocks xmlns:a="http://schemas.openxmlformats.org/drawingml/2006/main" noGrp="1"/>
          </p:cNvSpPr>
          <p:nvPr/>
        </p:nvSpPr>
        <p:spPr>
          <a:xfrm xmlns:a="http://schemas.openxmlformats.org/drawingml/2006/main">
            <a:off x="9334500" y="3905250"/>
            <a:ext cx="1866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050" b="1">
                <a:solidFill>
                  <a:srgbClr val="0D1E38"/>
                </a:solidFill>
                <a:latin typeface="Aptos"/>
                <a:ea typeface="Aptos"/>
                <a:cs typeface="Aptos"/>
              </a:defRPr>
            </a:pPr>
            <a:r>
              <a:rPr sz="1050" b="1">
                <a:solidFill>
                  <a:srgbClr val="0D1E38"/>
                </a:solidFill>
                <a:latin typeface="Aptos"/>
                <a:ea typeface="Aptos"/>
                <a:cs typeface="Aptos"/>
              </a:rPr>
              <a:t>INTERVIEW</a:t>
            </a:r>
          </a:p>
        </p:txBody>
      </p:sp>
      <p:sp>
        <p:nvSpPr>
          <p:cNvPr id="24" name="experience-detail-3">
            <a:extLst xmlns:a="http://schemas.openxmlformats.org/drawingml/2006/main">
              <a:ext uri="{FF2B5EF4-FFF2-40B4-BE49-F238E27FC236}">
                <a16:creationId xmlns:a16="http://schemas.microsoft.com/office/drawing/2014/main" id="{53217D8C-0488-4235-84A3-BDE0B004CB18}"/>
              </a:ext>
            </a:extLst>
          </p:cNvPr>
          <p:cNvSpPr>
            <a:spLocks xmlns:a="http://schemas.openxmlformats.org/drawingml/2006/main" noGrp="1"/>
          </p:cNvSpPr>
          <p:nvPr/>
        </p:nvSpPr>
        <p:spPr>
          <a:xfrm xmlns:a="http://schemas.openxmlformats.org/drawingml/2006/main">
            <a:off x="9201150" y="4210050"/>
            <a:ext cx="2133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75" b="0">
                <a:solidFill>
                  <a:srgbClr val="5C6A7E"/>
                </a:solidFill>
                <a:latin typeface="Aptos"/>
                <a:ea typeface="Aptos"/>
                <a:cs typeface="Aptos"/>
              </a:defRPr>
            </a:pPr>
            <a:r>
              <a:rPr sz="1275" b="0">
                <a:solidFill>
                  <a:srgbClr val="5C6A7E"/>
                </a:solidFill>
                <a:latin typeface="Aptos"/>
                <a:ea typeface="Aptos"/>
                <a:cs typeface="Aptos"/>
              </a:rPr>
              <a:t>Some candidates begin</a:t>
            </a:r>
          </a:p>
        </p:txBody>
      </p:sp>
      <p:sp>
        <p:nvSpPr>
          <p:cNvPr id="25" name="experience-benefit-divider">
            <a:extLst xmlns:a="http://schemas.openxmlformats.org/drawingml/2006/main">
              <a:ext uri="{FF2B5EF4-FFF2-40B4-BE49-F238E27FC236}">
                <a16:creationId xmlns:a16="http://schemas.microsoft.com/office/drawing/2014/main" id="{E6F5BC0A-A407-4403-9FBD-8A272ACF7AB2}"/>
              </a:ext>
            </a:extLst>
          </p:cNvPr>
          <p:cNvSpPr>
            <a:spLocks xmlns:a="http://schemas.openxmlformats.org/drawingml/2006/main" noGrp="1"/>
          </p:cNvSpPr>
          <p:nvPr/>
        </p:nvSpPr>
        <p:spPr>
          <a:xfrm xmlns:a="http://schemas.openxmlformats.org/drawingml/2006/main">
            <a:off x="6096000" y="5067300"/>
            <a:ext cx="0" cy="704850"/>
          </a:xfrm>
          <a:prstGeom xmlns:a="http://schemas.openxmlformats.org/drawingml/2006/main" prst="line">
            <a:avLst/>
          </a:prstGeom>
          <a:noFill xmlns:a="http://schemas.openxmlformats.org/drawingml/2006/main"/>
          <a:ln xmlns:a="http://schemas.openxmlformats.org/drawingml/2006/main" w="9525">
            <a:solidFill>
              <a:srgbClr val="D9E0EB"/>
            </a:solidFill>
            <a:prstDash val="solid"/>
          </a:ln>
        </p:spPr>
      </p:sp>
      <p:sp>
        <p:nvSpPr>
          <p:cNvPr id="26" name="experience-candidate-label">
            <a:extLst xmlns:a="http://schemas.openxmlformats.org/drawingml/2006/main">
              <a:ext uri="{FF2B5EF4-FFF2-40B4-BE49-F238E27FC236}">
                <a16:creationId xmlns:a16="http://schemas.microsoft.com/office/drawing/2014/main" id="{9DC7D964-6909-4AF3-BB44-AA4273DEEF5B}"/>
              </a:ext>
            </a:extLst>
          </p:cNvPr>
          <p:cNvSpPr>
            <a:spLocks xmlns:a="http://schemas.openxmlformats.org/drawingml/2006/main" noGrp="1"/>
          </p:cNvSpPr>
          <p:nvPr/>
        </p:nvSpPr>
        <p:spPr>
          <a:xfrm xmlns:a="http://schemas.openxmlformats.org/drawingml/2006/main">
            <a:off x="1009650" y="499110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1">
                <a:solidFill>
                  <a:srgbClr val="2C6BFF"/>
                </a:solidFill>
                <a:latin typeface="Aptos"/>
                <a:ea typeface="Aptos"/>
                <a:cs typeface="Aptos"/>
              </a:defRPr>
            </a:pPr>
            <a:r>
              <a:rPr sz="1125" b="1">
                <a:solidFill>
                  <a:srgbClr val="2C6BFF"/>
                </a:solidFill>
                <a:latin typeface="Aptos"/>
                <a:ea typeface="Aptos"/>
                <a:cs typeface="Aptos"/>
              </a:rPr>
              <a:t>BETTER FOR CANDIDATES</a:t>
            </a:r>
          </a:p>
        </p:txBody>
      </p:sp>
      <p:sp>
        <p:nvSpPr>
          <p:cNvPr id="27" name="experience-candidate-copy">
            <a:extLst xmlns:a="http://schemas.openxmlformats.org/drawingml/2006/main">
              <a:ext uri="{FF2B5EF4-FFF2-40B4-BE49-F238E27FC236}">
                <a16:creationId xmlns:a16="http://schemas.microsoft.com/office/drawing/2014/main" id="{DC2C8374-7B6C-43E8-AEAC-2B7D175DC224}"/>
              </a:ext>
            </a:extLst>
          </p:cNvPr>
          <p:cNvSpPr>
            <a:spLocks xmlns:a="http://schemas.openxmlformats.org/drawingml/2006/main" noGrp="1"/>
          </p:cNvSpPr>
          <p:nvPr/>
        </p:nvSpPr>
        <p:spPr>
          <a:xfrm xmlns:a="http://schemas.openxmlformats.org/drawingml/2006/main">
            <a:off x="1009650" y="53149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00" b="1">
                <a:solidFill>
                  <a:srgbClr val="07111F"/>
                </a:solidFill>
                <a:latin typeface="Aptos"/>
                <a:ea typeface="Aptos"/>
                <a:cs typeface="Aptos"/>
              </a:defRPr>
            </a:pPr>
            <a:r>
              <a:rPr sz="1500" b="1">
                <a:solidFill>
                  <a:srgbClr val="07111F"/>
                </a:solidFill>
                <a:latin typeface="Aptos"/>
                <a:ea typeface="Aptos"/>
                <a:cs typeface="Aptos"/>
              </a:rPr>
              <a:t>Immediate engagement and less waiting between steps.</a:t>
            </a:r>
          </a:p>
        </p:txBody>
      </p:sp>
      <p:sp>
        <p:nvSpPr>
          <p:cNvPr id="28" name="experience-recruiter-label">
            <a:extLst xmlns:a="http://schemas.openxmlformats.org/drawingml/2006/main">
              <a:ext uri="{FF2B5EF4-FFF2-40B4-BE49-F238E27FC236}">
                <a16:creationId xmlns:a16="http://schemas.microsoft.com/office/drawing/2014/main" id="{6A1FF7ED-A70F-4328-9027-40694013A7DC}"/>
              </a:ext>
            </a:extLst>
          </p:cNvPr>
          <p:cNvSpPr>
            <a:spLocks xmlns:a="http://schemas.openxmlformats.org/drawingml/2006/main" noGrp="1"/>
          </p:cNvSpPr>
          <p:nvPr/>
        </p:nvSpPr>
        <p:spPr>
          <a:xfrm xmlns:a="http://schemas.openxmlformats.org/drawingml/2006/main">
            <a:off x="6724650" y="499110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1">
                <a:solidFill>
                  <a:srgbClr val="8B83FF"/>
                </a:solidFill>
                <a:latin typeface="Aptos"/>
                <a:ea typeface="Aptos"/>
                <a:cs typeface="Aptos"/>
              </a:defRPr>
            </a:pPr>
            <a:r>
              <a:rPr sz="1125" b="1">
                <a:solidFill>
                  <a:srgbClr val="8B83FF"/>
                </a:solidFill>
                <a:latin typeface="Aptos"/>
                <a:ea typeface="Aptos"/>
                <a:cs typeface="Aptos"/>
              </a:rPr>
              <a:t>BETTER FOR RECRUITERS</a:t>
            </a:r>
          </a:p>
        </p:txBody>
      </p:sp>
      <p:sp>
        <p:nvSpPr>
          <p:cNvPr id="29" name="experience-recruiter-copy">
            <a:extLst xmlns:a="http://schemas.openxmlformats.org/drawingml/2006/main">
              <a:ext uri="{FF2B5EF4-FFF2-40B4-BE49-F238E27FC236}">
                <a16:creationId xmlns:a16="http://schemas.microsoft.com/office/drawing/2014/main" id="{FE31CCD6-38D3-4C24-B3D9-BF5243D4947A}"/>
              </a:ext>
            </a:extLst>
          </p:cNvPr>
          <p:cNvSpPr>
            <a:spLocks xmlns:a="http://schemas.openxmlformats.org/drawingml/2006/main" noGrp="1"/>
          </p:cNvSpPr>
          <p:nvPr/>
        </p:nvSpPr>
        <p:spPr>
          <a:xfrm xmlns:a="http://schemas.openxmlformats.org/drawingml/2006/main">
            <a:off x="6724650" y="5314950"/>
            <a:ext cx="409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00" b="1">
                <a:solidFill>
                  <a:srgbClr val="07111F"/>
                </a:solidFill>
                <a:latin typeface="Aptos"/>
                <a:ea typeface="Aptos"/>
                <a:cs typeface="Aptos"/>
              </a:defRPr>
            </a:pPr>
            <a:r>
              <a:rPr sz="1500" b="1">
                <a:solidFill>
                  <a:srgbClr val="07111F"/>
                </a:solidFill>
                <a:latin typeface="Aptos"/>
                <a:ea typeface="Aptos"/>
                <a:cs typeface="Aptos"/>
              </a:rPr>
              <a:t>Automatic routing with one reviewable evidence package.</a:t>
            </a:r>
          </a:p>
        </p:txBody>
      </p:sp>
      <p:sp>
        <p:nvSpPr>
          <p:cNvPr id="30" name="experience-caveat">
            <a:extLst xmlns:a="http://schemas.openxmlformats.org/drawingml/2006/main">
              <a:ext uri="{FF2B5EF4-FFF2-40B4-BE49-F238E27FC236}">
                <a16:creationId xmlns:a16="http://schemas.microsoft.com/office/drawing/2014/main" id="{7FB2B764-0708-4B9C-849D-6430843639CC}"/>
              </a:ext>
            </a:extLst>
          </p:cNvPr>
          <p:cNvSpPr>
            <a:spLocks xmlns:a="http://schemas.openxmlformats.org/drawingml/2006/main" noGrp="1"/>
          </p:cNvSpPr>
          <p:nvPr/>
        </p:nvSpPr>
        <p:spPr>
          <a:xfrm xmlns:a="http://schemas.openxmlformats.org/drawingml/2006/main">
            <a:off x="609600" y="6076950"/>
            <a:ext cx="102870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0">
                <a:solidFill>
                  <a:srgbClr val="5C6A7E"/>
                </a:solidFill>
                <a:latin typeface="Aptos"/>
                <a:ea typeface="Aptos"/>
                <a:cs typeface="Aptos"/>
              </a:defRPr>
            </a:pPr>
            <a:r>
              <a:rPr sz="825" b="0">
                <a:solidFill>
                  <a:srgbClr val="5C6A7E"/>
                </a:solidFill>
                <a:latin typeface="Aptos"/>
                <a:ea typeface="Aptos"/>
                <a:cs typeface="Aptos"/>
              </a:rPr>
              <a:t>*Observed Scout workflow; not a guaranteed service level. Covenant commonly routes at 7.0+, while Epiq can configure its own threshold.</a:t>
            </a:r>
          </a:p>
        </p:txBody>
      </p:sp>
      <p:sp>
        <p:nvSpPr>
          <p:cNvPr id="31" name="footer-line-4">
            <a:extLst xmlns:a="http://schemas.openxmlformats.org/drawingml/2006/main">
              <a:ext uri="{FF2B5EF4-FFF2-40B4-BE49-F238E27FC236}">
                <a16:creationId xmlns:a16="http://schemas.microsoft.com/office/drawing/2014/main" id="{417FB1C6-53DE-4942-A2EF-9291002C1360}"/>
              </a:ext>
            </a:extLst>
          </p:cNvPr>
          <p:cNvSpPr>
            <a:spLocks xmlns:a="http://schemas.openxmlformats.org/drawingml/2006/main" noGrp="1"/>
          </p:cNvSpPr>
          <p:nvPr/>
        </p:nvSpPr>
        <p:spPr>
          <a:xfrm xmlns:a="http://schemas.openxmlformats.org/drawingml/2006/main">
            <a:off x="609600" y="6410325"/>
            <a:ext cx="10972800" cy="0"/>
          </a:xfrm>
          <a:prstGeom xmlns:a="http://schemas.openxmlformats.org/drawingml/2006/main" prst="line">
            <a:avLst/>
          </a:prstGeom>
          <a:noFill xmlns:a="http://schemas.openxmlformats.org/drawingml/2006/main"/>
          <a:ln xmlns:a="http://schemas.openxmlformats.org/drawingml/2006/main" w="9525">
            <a:solidFill>
              <a:srgbClr val="162845">
                <a:alpha val="16000"/>
              </a:srgbClr>
            </a:solidFill>
            <a:prstDash val="solid"/>
          </a:ln>
        </p:spPr>
      </p:sp>
      <p:sp>
        <p:nvSpPr>
          <p:cNvPr id="32" name="footer-label-4">
            <a:extLst xmlns:a="http://schemas.openxmlformats.org/drawingml/2006/main">
              <a:ext uri="{FF2B5EF4-FFF2-40B4-BE49-F238E27FC236}">
                <a16:creationId xmlns:a16="http://schemas.microsoft.com/office/drawing/2014/main" id="{FA2B3B10-F2A2-412E-8705-A2F929F1D238}"/>
              </a:ext>
            </a:extLst>
          </p:cNvPr>
          <p:cNvSpPr>
            <a:spLocks xmlns:a="http://schemas.openxmlformats.org/drawingml/2006/main" noGrp="1"/>
          </p:cNvSpPr>
          <p:nvPr/>
        </p:nvSpPr>
        <p:spPr>
          <a:xfrm xmlns:a="http://schemas.openxmlformats.org/drawingml/2006/main">
            <a:off x="609600" y="6486525"/>
            <a:ext cx="2286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1">
                <a:solidFill>
                  <a:srgbClr val="728096"/>
                </a:solidFill>
                <a:latin typeface="Aptos"/>
                <a:ea typeface="Aptos"/>
                <a:cs typeface="Aptos"/>
              </a:defRPr>
            </a:pPr>
            <a:r>
              <a:rPr sz="825" b="1">
                <a:solidFill>
                  <a:srgbClr val="728096"/>
                </a:solidFill>
                <a:latin typeface="Aptos"/>
                <a:ea typeface="Aptos"/>
                <a:cs typeface="Aptos"/>
              </a:rPr>
              <a:t>SCOUT FOR EPIQ</a:t>
            </a:r>
          </a:p>
        </p:txBody>
      </p:sp>
      <p:sp>
        <p:nvSpPr>
          <p:cNvPr id="33" name="footer-page-4">
            <a:extLst xmlns:a="http://schemas.openxmlformats.org/drawingml/2006/main">
              <a:ext uri="{FF2B5EF4-FFF2-40B4-BE49-F238E27FC236}">
                <a16:creationId xmlns:a16="http://schemas.microsoft.com/office/drawing/2014/main" id="{5FBB533D-3341-4552-B6E5-F4D95AB0A26C}"/>
              </a:ext>
            </a:extLst>
          </p:cNvPr>
          <p:cNvSpPr>
            <a:spLocks xmlns:a="http://schemas.openxmlformats.org/drawingml/2006/main" noGrp="1"/>
          </p:cNvSpPr>
          <p:nvPr/>
        </p:nvSpPr>
        <p:spPr>
          <a:xfrm xmlns:a="http://schemas.openxmlformats.org/drawingml/2006/main">
            <a:off x="10953750" y="6486525"/>
            <a:ext cx="6286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825" b="1">
                <a:solidFill>
                  <a:srgbClr val="728096"/>
                </a:solidFill>
                <a:latin typeface="Aptos"/>
                <a:ea typeface="Aptos"/>
                <a:cs typeface="Aptos"/>
              </a:defRPr>
            </a:pPr>
            <a:r>
              <a:rPr sz="825" b="1">
                <a:solidFill>
                  <a:srgbClr val="728096"/>
                </a:solidFill>
                <a:latin typeface="Aptos"/>
                <a:ea typeface="Aptos"/>
                <a:cs typeface="Aptos"/>
              </a:rPr>
              <a:t>04</a:t>
            </a:r>
          </a:p>
        </p:txBody>
      </p:sp>
    </p:spTree>
    <p:extLst>
      <p:ext uri="{BB962C8B-B14F-4D97-AF65-F5344CB8AC3E}">
        <p14:creationId xmlns:p14="http://schemas.microsoft.com/office/powerpoint/2010/main" val="1896940920"/>
      </p:ext>
    </p:extLst>
  </p:cSld>
</p:sld>
</file>

<file path=ppt/slides/slide5.xml><?xml version="1.0" encoding="utf-8"?>
<p:sld xmlns:p="http://schemas.openxmlformats.org/presentationml/2006/main">
  <p:cSld>
    <p:bg>
      <p:bgPr>
        <a:gradFill xmlns:a="http://schemas.openxmlformats.org/drawingml/2006/main">
          <a:gsLst>
            <a:gs pos="0">
              <a:srgbClr val="07111F"/>
            </a:gs>
            <a:gs pos="100000">
              <a:srgbClr val="11294A"/>
            </a:gs>
          </a:gsLst>
          <a:lin ang="8100000"/>
        </a:gradFill>
      </p:bgPr>
    </p:bg>
    <p:spTree>
      <p:nvGrpSpPr>
        <p:cNvPr id="1" name=""/>
        <p:cNvGrpSpPr/>
        <p:nvPr/>
      </p:nvGrpSpPr>
      <p:grpSpPr>
        <a:xfrm xmlns:a="http://schemas.openxmlformats.org/drawingml/2006/main"/>
      </p:grpSpPr>
      <p:sp>
        <p:nvSpPr>
          <p:cNvPr id="34" name="section-tag">
            <a:extLst xmlns:a="http://schemas.openxmlformats.org/drawingml/2006/main">
              <a:ext uri="{FF2B5EF4-FFF2-40B4-BE49-F238E27FC236}">
                <a16:creationId xmlns:a16="http://schemas.microsoft.com/office/drawing/2014/main" id="{19CE217B-0C31-4D22-B5D5-DDEF9B2BB578}"/>
              </a:ext>
            </a:extLst>
          </p:cNvPr>
          <p:cNvSpPr>
            <a:spLocks xmlns:a="http://schemas.openxmlformats.org/drawingml/2006/main" noGrp="1"/>
          </p:cNvSpPr>
          <p:nvPr/>
        </p:nvSpPr>
        <p:spPr>
          <a:xfrm xmlns:a="http://schemas.openxmlformats.org/drawingml/2006/main">
            <a:off x="609600" y="40005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62E2B5"/>
                </a:solidFill>
                <a:latin typeface="Aptos"/>
                <a:ea typeface="Aptos"/>
                <a:cs typeface="Aptos"/>
              </a:defRPr>
            </a:pPr>
            <a:r>
              <a:rPr sz="1050" b="1">
                <a:solidFill>
                  <a:srgbClr val="62E2B5"/>
                </a:solidFill>
                <a:latin typeface="Aptos"/>
                <a:ea typeface="Aptos"/>
                <a:cs typeface="Aptos"/>
              </a:rPr>
              <a:t>BENEFIT 03</a:t>
            </a:r>
          </a:p>
        </p:txBody>
      </p:sp>
      <p:sp>
        <p:nvSpPr>
          <p:cNvPr id="2" name="confidential">
            <a:extLst xmlns:a="http://schemas.openxmlformats.org/drawingml/2006/main">
              <a:ext uri="{FF2B5EF4-FFF2-40B4-BE49-F238E27FC236}">
                <a16:creationId xmlns:a16="http://schemas.microsoft.com/office/drawing/2014/main" id="{13B111F1-A261-4271-8654-21E7BEF4D58E}"/>
              </a:ext>
            </a:extLst>
          </p:cNvPr>
          <p:cNvSpPr>
            <a:spLocks xmlns:a="http://schemas.openxmlformats.org/drawingml/2006/main" noGrp="1"/>
          </p:cNvSpPr>
          <p:nvPr/>
        </p:nvSpPr>
        <p:spPr>
          <a:xfrm xmlns:a="http://schemas.openxmlformats.org/drawingml/2006/main">
            <a:off x="9048750" y="400050"/>
            <a:ext cx="2533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900" b="1">
                <a:solidFill>
                  <a:srgbClr val="B5C4D8"/>
                </a:solidFill>
                <a:latin typeface="Aptos"/>
                <a:ea typeface="Aptos"/>
                <a:cs typeface="Aptos"/>
              </a:defRPr>
            </a:pPr>
            <a:r>
              <a:rPr sz="900" b="1">
                <a:solidFill>
                  <a:srgbClr val="B5C4D8"/>
                </a:solidFill>
                <a:latin typeface="Aptos"/>
                <a:ea typeface="Aptos"/>
                <a:cs typeface="Aptos"/>
              </a:rPr>
              <a:t>CONFIDENTIAL DISCUSSION</a:t>
            </a:r>
          </a:p>
        </p:txBody>
      </p:sp>
      <p:sp>
        <p:nvSpPr>
          <p:cNvPr id="3" name="benefit-03-number">
            <a:extLst xmlns:a="http://schemas.openxmlformats.org/drawingml/2006/main">
              <a:ext uri="{FF2B5EF4-FFF2-40B4-BE49-F238E27FC236}">
                <a16:creationId xmlns:a16="http://schemas.microsoft.com/office/drawing/2014/main" id="{E0F396FD-914B-4A2A-A399-02F569B5D4BF}"/>
              </a:ext>
            </a:extLst>
          </p:cNvPr>
          <p:cNvSpPr>
            <a:spLocks xmlns:a="http://schemas.openxmlformats.org/drawingml/2006/main" noGrp="1"/>
          </p:cNvSpPr>
          <p:nvPr/>
        </p:nvSpPr>
        <p:spPr>
          <a:xfrm xmlns:a="http://schemas.openxmlformats.org/drawingml/2006/main">
            <a:off x="609600" y="819150"/>
            <a:ext cx="9334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5100" b="1">
                <a:solidFill>
                  <a:srgbClr val="62E2B5"/>
                </a:solidFill>
                <a:latin typeface="Aptos Display"/>
                <a:ea typeface="Aptos Display"/>
                <a:cs typeface="Aptos Display"/>
              </a:defRPr>
            </a:pPr>
            <a:r>
              <a:rPr sz="5100" b="1">
                <a:solidFill>
                  <a:srgbClr val="62E2B5"/>
                </a:solidFill>
                <a:latin typeface="Aptos Display"/>
                <a:ea typeface="Aptos Display"/>
                <a:cs typeface="Aptos Display"/>
              </a:rPr>
              <a:t>03</a:t>
            </a:r>
          </a:p>
        </p:txBody>
      </p:sp>
      <p:sp>
        <p:nvSpPr>
          <p:cNvPr id="4" name="benefit-03-label">
            <a:extLst xmlns:a="http://schemas.openxmlformats.org/drawingml/2006/main">
              <a:ext uri="{FF2B5EF4-FFF2-40B4-BE49-F238E27FC236}">
                <a16:creationId xmlns:a16="http://schemas.microsoft.com/office/drawing/2014/main" id="{8A2DC1AC-89FB-4F46-8F3D-7DC3398B3D9E}"/>
              </a:ext>
            </a:extLst>
          </p:cNvPr>
          <p:cNvSpPr>
            <a:spLocks xmlns:a="http://schemas.openxmlformats.org/drawingml/2006/main" noGrp="1"/>
          </p:cNvSpPr>
          <p:nvPr/>
        </p:nvSpPr>
        <p:spPr>
          <a:xfrm xmlns:a="http://schemas.openxmlformats.org/drawingml/2006/main">
            <a:off x="1628775" y="1057275"/>
            <a:ext cx="2476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350" b="1">
                <a:solidFill>
                  <a:srgbClr val="FFFFFF"/>
                </a:solidFill>
                <a:latin typeface="Aptos"/>
                <a:ea typeface="Aptos"/>
                <a:cs typeface="Aptos"/>
              </a:defRPr>
            </a:pPr>
            <a:r>
              <a:rPr sz="1350" b="1">
                <a:solidFill>
                  <a:srgbClr val="FFFFFF"/>
                </a:solidFill>
                <a:latin typeface="Aptos"/>
                <a:ea typeface="Aptos"/>
                <a:cs typeface="Aptos"/>
              </a:rPr>
              <a:t>ADAPTABILITY</a:t>
            </a:r>
          </a:p>
        </p:txBody>
      </p:sp>
      <p:sp>
        <p:nvSpPr>
          <p:cNvPr id="5" name="benefit-03-rule">
            <a:extLst xmlns:a="http://schemas.openxmlformats.org/drawingml/2006/main">
              <a:ext uri="{FF2B5EF4-FFF2-40B4-BE49-F238E27FC236}">
                <a16:creationId xmlns:a16="http://schemas.microsoft.com/office/drawing/2014/main" id="{FD5CD455-ECE7-47D6-88C1-BE552456D6D6}"/>
              </a:ext>
            </a:extLst>
          </p:cNvPr>
          <p:cNvSpPr>
            <a:spLocks xmlns:a="http://schemas.openxmlformats.org/drawingml/2006/main" noGrp="1"/>
          </p:cNvSpPr>
          <p:nvPr/>
        </p:nvSpPr>
        <p:spPr>
          <a:xfrm xmlns:a="http://schemas.openxmlformats.org/drawingml/2006/main">
            <a:off x="1628775" y="1381125"/>
            <a:ext cx="1771650" cy="0"/>
          </a:xfrm>
          <a:prstGeom xmlns:a="http://schemas.openxmlformats.org/drawingml/2006/main" prst="line">
            <a:avLst/>
          </a:prstGeom>
          <a:noFill xmlns:a="http://schemas.openxmlformats.org/drawingml/2006/main"/>
          <a:ln xmlns:a="http://schemas.openxmlformats.org/drawingml/2006/main" w="28575">
            <a:solidFill>
              <a:srgbClr val="62E2B5"/>
            </a:solidFill>
            <a:prstDash val="solid"/>
          </a:ln>
        </p:spPr>
      </p:sp>
      <p:sp>
        <p:nvSpPr>
          <p:cNvPr id="6" name="adapt-title">
            <a:extLst xmlns:a="http://schemas.openxmlformats.org/drawingml/2006/main">
              <a:ext uri="{FF2B5EF4-FFF2-40B4-BE49-F238E27FC236}">
                <a16:creationId xmlns:a16="http://schemas.microsoft.com/office/drawing/2014/main" id="{047F47A3-F886-4C12-88CA-4C4BFFE8CCB2}"/>
              </a:ext>
            </a:extLst>
          </p:cNvPr>
          <p:cNvSpPr>
            <a:spLocks xmlns:a="http://schemas.openxmlformats.org/drawingml/2006/main" noGrp="1"/>
          </p:cNvSpPr>
          <p:nvPr/>
        </p:nvSpPr>
        <p:spPr>
          <a:xfrm xmlns:a="http://schemas.openxmlformats.org/drawingml/2006/main">
            <a:off x="609600" y="1657350"/>
            <a:ext cx="10477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450" b="1">
                <a:solidFill>
                  <a:srgbClr val="FFFFFF"/>
                </a:solidFill>
                <a:latin typeface="Aptos Display"/>
                <a:ea typeface="Aptos Display"/>
                <a:cs typeface="Aptos Display"/>
              </a:defRPr>
            </a:pPr>
            <a:r>
              <a:rPr sz="3450" b="1">
                <a:solidFill>
                  <a:srgbClr val="FFFFFF"/>
                </a:solidFill>
                <a:latin typeface="Aptos Display"/>
                <a:ea typeface="Aptos Display"/>
                <a:cs typeface="Aptos Display"/>
              </a:rPr>
              <a:t>AI-first matters when the workflow can change with the risk</a:t>
            </a:r>
          </a:p>
        </p:txBody>
      </p:sp>
      <p:sp>
        <p:nvSpPr>
          <p:cNvPr id="7" name="adapt-quote-mark">
            <a:extLst xmlns:a="http://schemas.openxmlformats.org/drawingml/2006/main">
              <a:ext uri="{FF2B5EF4-FFF2-40B4-BE49-F238E27FC236}">
                <a16:creationId xmlns:a16="http://schemas.microsoft.com/office/drawing/2014/main" id="{AC0AF1CA-7B81-4F51-A8DD-68B8952D6E20}"/>
              </a:ext>
            </a:extLst>
          </p:cNvPr>
          <p:cNvSpPr>
            <a:spLocks xmlns:a="http://schemas.openxmlformats.org/drawingml/2006/main" noGrp="1"/>
          </p:cNvSpPr>
          <p:nvPr/>
        </p:nvSpPr>
        <p:spPr>
          <a:xfrm xmlns:a="http://schemas.openxmlformats.org/drawingml/2006/main">
            <a:off x="609600" y="2476500"/>
            <a:ext cx="6286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6900" b="1">
                <a:solidFill>
                  <a:srgbClr val="57D7FF"/>
                </a:solidFill>
                <a:latin typeface="Aptos Display"/>
                <a:ea typeface="Aptos Display"/>
                <a:cs typeface="Aptos Display"/>
              </a:defRPr>
            </a:pPr>
            <a:r>
              <a:rPr sz="6900" b="1">
                <a:solidFill>
                  <a:srgbClr val="57D7FF"/>
                </a:solidFill>
                <a:latin typeface="Aptos Display"/>
                <a:ea typeface="Aptos Display"/>
                <a:cs typeface="Aptos Display"/>
              </a:rPr>
              <a:t>“</a:t>
            </a:r>
          </a:p>
        </p:txBody>
      </p:sp>
      <p:sp>
        <p:nvSpPr>
          <p:cNvPr id="8" name="adapt-quote">
            <a:extLst xmlns:a="http://schemas.openxmlformats.org/drawingml/2006/main">
              <a:ext uri="{FF2B5EF4-FFF2-40B4-BE49-F238E27FC236}">
                <a16:creationId xmlns:a16="http://schemas.microsoft.com/office/drawing/2014/main" id="{0EB15042-5731-4E60-AF4C-14F2B0298625}"/>
              </a:ext>
            </a:extLst>
          </p:cNvPr>
          <p:cNvSpPr>
            <a:spLocks xmlns:a="http://schemas.openxmlformats.org/drawingml/2006/main" noGrp="1"/>
          </p:cNvSpPr>
          <p:nvPr/>
        </p:nvSpPr>
        <p:spPr>
          <a:xfrm xmlns:a="http://schemas.openxmlformats.org/drawingml/2006/main">
            <a:off x="1123950" y="2619375"/>
            <a:ext cx="457200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2475" b="1">
                <a:solidFill>
                  <a:srgbClr val="FFFFFF"/>
                </a:solidFill>
                <a:latin typeface="Aptos Display"/>
                <a:ea typeface="Aptos Display"/>
                <a:cs typeface="Aptos Display"/>
              </a:defRPr>
            </a:pPr>
            <a:r>
              <a:rPr sz="2475" b="1">
                <a:solidFill>
                  <a:srgbClr val="FFFFFF"/>
                </a:solidFill>
                <a:latin typeface="Aptos Display"/>
                <a:ea typeface="Aptos Display"/>
                <a:cs typeface="Aptos Display"/>
              </a:rPr>
              <a:t>Just bolting on gen AI won’t</a:t>
            </a:r>
          </a:p>
          <a:p xmlns:a="http://schemas.openxmlformats.org/drawingml/2006/main">
            <a:pPr algn="l">
              <a:buNone/>
              <a:defRPr sz="2475" b="1">
                <a:solidFill>
                  <a:srgbClr val="FFFFFF"/>
                </a:solidFill>
                <a:latin typeface="Aptos Display"/>
                <a:ea typeface="Aptos Display"/>
                <a:cs typeface="Aptos Display"/>
              </a:defRPr>
            </a:pPr>
            <a:r>
              <a:rPr sz="2475" b="1">
                <a:solidFill>
                  <a:srgbClr val="FFFFFF"/>
                </a:solidFill>
                <a:latin typeface="Aptos Display"/>
                <a:ea typeface="Aptos Display"/>
                <a:cs typeface="Aptos Display"/>
              </a:rPr>
              <a:t>generate real enterprise value.</a:t>
            </a:r>
          </a:p>
        </p:txBody>
      </p:sp>
      <p:sp>
        <p:nvSpPr>
          <p:cNvPr id="9" name="adapt-attribution">
            <a:extLst xmlns:a="http://schemas.openxmlformats.org/drawingml/2006/main">
              <a:ext uri="{FF2B5EF4-FFF2-40B4-BE49-F238E27FC236}">
                <a16:creationId xmlns:a16="http://schemas.microsoft.com/office/drawing/2014/main" id="{E65D5A26-6614-4A62-AF6C-4D5F60A688F6}"/>
              </a:ext>
            </a:extLst>
          </p:cNvPr>
          <p:cNvSpPr>
            <a:spLocks xmlns:a="http://schemas.openxmlformats.org/drawingml/2006/main" noGrp="1"/>
          </p:cNvSpPr>
          <p:nvPr/>
        </p:nvSpPr>
        <p:spPr>
          <a:xfrm xmlns:a="http://schemas.openxmlformats.org/drawingml/2006/main">
            <a:off x="1143000" y="3819525"/>
            <a:ext cx="2095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57D7FF"/>
                </a:solidFill>
                <a:latin typeface="Aptos"/>
                <a:ea typeface="Aptos"/>
                <a:cs typeface="Aptos"/>
              </a:defRPr>
            </a:pPr>
            <a:r>
              <a:rPr sz="1050" b="1">
                <a:solidFill>
                  <a:srgbClr val="57D7FF"/>
                </a:solidFill>
                <a:latin typeface="Aptos"/>
                <a:ea typeface="Aptos"/>
                <a:cs typeface="Aptos"/>
              </a:rPr>
              <a:t>McKinsey, 2026</a:t>
            </a:r>
          </a:p>
        </p:txBody>
      </p:sp>
      <p:sp>
        <p:nvSpPr>
          <p:cNvPr id="10" name="adapt-qualifier">
            <a:extLst xmlns:a="http://schemas.openxmlformats.org/drawingml/2006/main">
              <a:ext uri="{FF2B5EF4-FFF2-40B4-BE49-F238E27FC236}">
                <a16:creationId xmlns:a16="http://schemas.microsoft.com/office/drawing/2014/main" id="{BC973034-0A24-421F-8DBF-0146FE8DF127}"/>
              </a:ext>
            </a:extLst>
          </p:cNvPr>
          <p:cNvSpPr>
            <a:spLocks xmlns:a="http://schemas.openxmlformats.org/drawingml/2006/main" noGrp="1"/>
          </p:cNvSpPr>
          <p:nvPr/>
        </p:nvSpPr>
        <p:spPr>
          <a:xfrm xmlns:a="http://schemas.openxmlformats.org/drawingml/2006/main">
            <a:off x="1143000" y="4152900"/>
            <a:ext cx="4572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200" b="0">
                <a:solidFill>
                  <a:srgbClr val="AFC0D6"/>
                </a:solidFill>
                <a:latin typeface="Aptos"/>
                <a:ea typeface="Aptos"/>
                <a:cs typeface="Aptos"/>
              </a:defRPr>
            </a:pPr>
            <a:r>
              <a:rPr sz="1200" b="0">
                <a:solidFill>
                  <a:srgbClr val="AFC0D6"/>
                </a:solidFill>
                <a:latin typeface="Aptos"/>
                <a:ea typeface="Aptos"/>
                <a:cs typeface="Aptos"/>
              </a:rPr>
              <a:t>General architecture principle—not a Bullhorn performance benchmark.</a:t>
            </a:r>
          </a:p>
        </p:txBody>
      </p:sp>
      <p:sp>
        <p:nvSpPr>
          <p:cNvPr id="11" name="adapt-layer-title">
            <a:extLst xmlns:a="http://schemas.openxmlformats.org/drawingml/2006/main">
              <a:ext uri="{FF2B5EF4-FFF2-40B4-BE49-F238E27FC236}">
                <a16:creationId xmlns:a16="http://schemas.microsoft.com/office/drawing/2014/main" id="{5B51AD4C-7E50-4752-837A-0B1489A619D9}"/>
              </a:ext>
            </a:extLst>
          </p:cNvPr>
          <p:cNvSpPr>
            <a:spLocks xmlns:a="http://schemas.openxmlformats.org/drawingml/2006/main" noGrp="1"/>
          </p:cNvSpPr>
          <p:nvPr/>
        </p:nvSpPr>
        <p:spPr>
          <a:xfrm xmlns:a="http://schemas.openxmlformats.org/drawingml/2006/main">
            <a:off x="6324600" y="2552700"/>
            <a:ext cx="49149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350" b="1">
                <a:solidFill>
                  <a:srgbClr val="62E2B5"/>
                </a:solidFill>
                <a:latin typeface="Aptos"/>
                <a:ea typeface="Aptos"/>
                <a:cs typeface="Aptos"/>
              </a:defRPr>
            </a:pPr>
            <a:r>
              <a:rPr sz="1350" b="1">
                <a:solidFill>
                  <a:srgbClr val="62E2B5"/>
                </a:solidFill>
                <a:latin typeface="Aptos"/>
                <a:ea typeface="Aptos"/>
                <a:cs typeface="Aptos"/>
              </a:rPr>
              <a:t>WHAT INDEPENDENT RESEARCH SAYS</a:t>
            </a:r>
          </a:p>
        </p:txBody>
      </p:sp>
      <p:sp>
        <p:nvSpPr>
          <p:cNvPr id="13" name="adapt-layer-text">
            <a:extLst xmlns:a="http://schemas.openxmlformats.org/drawingml/2006/main">
              <a:ext uri="{FF2B5EF4-FFF2-40B4-BE49-F238E27FC236}">
                <a16:creationId xmlns:a16="http://schemas.microsoft.com/office/drawing/2014/main" id="{8119AE3B-BFB8-43B1-9E4A-F121012C4C5D}"/>
              </a:ext>
            </a:extLst>
          </p:cNvPr>
          <p:cNvSpPr>
            <a:spLocks xmlns:a="http://schemas.openxmlformats.org/drawingml/2006/main" noGrp="1"/>
          </p:cNvSpPr>
          <p:nvPr/>
        </p:nvSpPr>
        <p:spPr>
          <a:xfrm xmlns:a="http://schemas.openxmlformats.org/drawingml/2006/main">
            <a:off x="6324600" y="2895600"/>
            <a:ext cx="4914900" cy="742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75" b="1">
                <a:solidFill>
                  <a:srgbClr val="FFFFFF"/>
                </a:solidFill>
                <a:latin typeface="Aptos"/>
                <a:ea typeface="Aptos"/>
                <a:cs typeface="Aptos"/>
              </a:defRPr>
            </a:pPr>
            <a:r>
              <a:rPr sz="1575" b="1">
                <a:solidFill>
                  <a:srgbClr val="FFFFFF"/>
                </a:solidFill>
                <a:latin typeface="Aptos"/>
                <a:ea typeface="Aptos"/>
                <a:cs typeface="Aptos"/>
              </a:rPr>
              <a:t>“Software engineering teams struggle to use legacy application and data architecture to deliver intelligent applications with AI agents.”</a:t>
            </a:r>
          </a:p>
        </p:txBody>
      </p:sp>
      <p:sp>
        <p:nvSpPr>
          <p:cNvPr id="15" name="adapt-stage-label-0">
            <a:extLst xmlns:a="http://schemas.openxmlformats.org/drawingml/2006/main">
              <a:ext uri="{FF2B5EF4-FFF2-40B4-BE49-F238E27FC236}">
                <a16:creationId xmlns:a16="http://schemas.microsoft.com/office/drawing/2014/main" id="{2BCE0ED2-65A9-44A9-BFB5-E64528FCDB68}"/>
              </a:ext>
            </a:extLst>
          </p:cNvPr>
          <p:cNvSpPr>
            <a:spLocks xmlns:a="http://schemas.openxmlformats.org/drawingml/2006/main" noGrp="1"/>
          </p:cNvSpPr>
          <p:nvPr/>
        </p:nvSpPr>
        <p:spPr>
          <a:xfrm xmlns:a="http://schemas.openxmlformats.org/drawingml/2006/main">
            <a:off x="6324600" y="3686175"/>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75" b="1">
                <a:solidFill>
                  <a:srgbClr val="53D2FF"/>
                </a:solidFill>
                <a:latin typeface="Aptos"/>
                <a:ea typeface="Aptos"/>
                <a:cs typeface="Aptos"/>
              </a:defRPr>
            </a:pPr>
            <a:r>
              <a:rPr sz="975" b="1">
                <a:solidFill>
                  <a:srgbClr val="53D2FF"/>
                </a:solidFill>
                <a:latin typeface="Aptos"/>
                <a:ea typeface="Aptos"/>
                <a:cs typeface="Aptos"/>
              </a:rPr>
              <a:t>GARTNER · 2025</a:t>
            </a:r>
          </a:p>
        </p:txBody>
      </p:sp>
      <p:sp>
        <p:nvSpPr>
          <p:cNvPr id="17" name="adapt-stage-label-1">
            <a:extLst xmlns:a="http://schemas.openxmlformats.org/drawingml/2006/main">
              <a:ext uri="{FF2B5EF4-FFF2-40B4-BE49-F238E27FC236}">
                <a16:creationId xmlns:a16="http://schemas.microsoft.com/office/drawing/2014/main" id="{485A4105-1DA6-4B9C-BE97-F256CD2D9132}"/>
              </a:ext>
            </a:extLst>
          </p:cNvPr>
          <p:cNvSpPr>
            <a:spLocks xmlns:a="http://schemas.openxmlformats.org/drawingml/2006/main" noGrp="1"/>
          </p:cNvSpPr>
          <p:nvPr/>
        </p:nvSpPr>
        <p:spPr>
          <a:xfrm xmlns:a="http://schemas.openxmlformats.org/drawingml/2006/main">
            <a:off x="6324600" y="4810125"/>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975" b="1">
                <a:solidFill>
                  <a:srgbClr val="62E2B5"/>
                </a:solidFill>
                <a:latin typeface="Aptos"/>
                <a:ea typeface="Aptos"/>
                <a:cs typeface="Aptos"/>
              </a:defRPr>
            </a:pPr>
            <a:r>
              <a:rPr sz="975" b="1">
                <a:solidFill>
                  <a:srgbClr val="62E2B5"/>
                </a:solidFill>
                <a:latin typeface="Aptos"/>
                <a:ea typeface="Aptos"/>
                <a:cs typeface="Aptos"/>
              </a:rPr>
              <a:t>DELOITTE · 2026</a:t>
            </a:r>
          </a:p>
        </p:txBody>
      </p:sp>
      <p:sp>
        <p:nvSpPr>
          <p:cNvPr id="18" name="adapt-stage-stem-2">
            <a:extLst xmlns:a="http://schemas.openxmlformats.org/drawingml/2006/main">
              <a:ext uri="{FF2B5EF4-FFF2-40B4-BE49-F238E27FC236}">
                <a16:creationId xmlns:a16="http://schemas.microsoft.com/office/drawing/2014/main" id="{19F4A88A-3690-4A4E-B58B-297DB50AD69D}"/>
              </a:ext>
            </a:extLst>
          </p:cNvPr>
          <p:cNvSpPr>
            <a:spLocks xmlns:a="http://schemas.openxmlformats.org/drawingml/2006/main" noGrp="1"/>
          </p:cNvSpPr>
          <p:nvPr/>
        </p:nvSpPr>
        <p:spPr>
          <a:xfrm xmlns:a="http://schemas.openxmlformats.org/drawingml/2006/main">
            <a:off x="6324600" y="4010025"/>
            <a:ext cx="4914900" cy="0"/>
          </a:xfrm>
          <a:prstGeom xmlns:a="http://schemas.openxmlformats.org/drawingml/2006/main" prst="line">
            <a:avLst/>
          </a:prstGeom>
          <a:noFill xmlns:a="http://schemas.openxmlformats.org/drawingml/2006/main"/>
          <a:ln xmlns:a="http://schemas.openxmlformats.org/drawingml/2006/main" w="9525">
            <a:solidFill>
              <a:srgbClr val="3C536D"/>
            </a:solidFill>
            <a:prstDash val="solid"/>
          </a:ln>
        </p:spPr>
      </p:sp>
      <p:sp>
        <p:nvSpPr>
          <p:cNvPr id="22" name="adapt-implication">
            <a:extLst xmlns:a="http://schemas.openxmlformats.org/drawingml/2006/main">
              <a:ext uri="{FF2B5EF4-FFF2-40B4-BE49-F238E27FC236}">
                <a16:creationId xmlns:a16="http://schemas.microsoft.com/office/drawing/2014/main" id="{FB3AAA0F-25B6-4FA3-9D04-DF3EE9DFCC69}"/>
              </a:ext>
            </a:extLst>
          </p:cNvPr>
          <p:cNvSpPr>
            <a:spLocks xmlns:a="http://schemas.openxmlformats.org/drawingml/2006/main" noGrp="1"/>
          </p:cNvSpPr>
          <p:nvPr/>
        </p:nvSpPr>
        <p:spPr>
          <a:xfrm xmlns:a="http://schemas.openxmlformats.org/drawingml/2006/main">
            <a:off x="6324600" y="4171950"/>
            <a:ext cx="49149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875" b="1">
                <a:solidFill>
                  <a:srgbClr val="FFFFFF"/>
                </a:solidFill>
                <a:latin typeface="Aptos"/>
                <a:ea typeface="Aptos"/>
                <a:cs typeface="Aptos"/>
              </a:defRPr>
            </a:pPr>
            <a:r>
              <a:rPr sz="1875" b="1">
                <a:solidFill>
                  <a:srgbClr val="FFFFFF"/>
                </a:solidFill>
                <a:latin typeface="Aptos"/>
                <a:ea typeface="Aptos"/>
                <a:cs typeface="Aptos"/>
              </a:rPr>
              <a:t>“Most organizations can’t ‘AI their way out’ of technical debt.”</a:t>
            </a:r>
          </a:p>
        </p:txBody>
      </p:sp>
      <p:sp>
        <p:nvSpPr>
          <p:cNvPr id="23" name="adapt-maturity-rule">
            <a:extLst xmlns:a="http://schemas.openxmlformats.org/drawingml/2006/main">
              <a:ext uri="{FF2B5EF4-FFF2-40B4-BE49-F238E27FC236}">
                <a16:creationId xmlns:a16="http://schemas.microsoft.com/office/drawing/2014/main" id="{2E5F138C-837E-4B19-920A-AFA0B8F2136B}"/>
              </a:ext>
            </a:extLst>
          </p:cNvPr>
          <p:cNvSpPr>
            <a:spLocks xmlns:a="http://schemas.openxmlformats.org/drawingml/2006/main" noGrp="1"/>
          </p:cNvSpPr>
          <p:nvPr/>
        </p:nvSpPr>
        <p:spPr>
          <a:xfrm xmlns:a="http://schemas.openxmlformats.org/drawingml/2006/main">
            <a:off x="609600" y="5219700"/>
            <a:ext cx="10972800" cy="0"/>
          </a:xfrm>
          <a:prstGeom xmlns:a="http://schemas.openxmlformats.org/drawingml/2006/main" prst="line">
            <a:avLst/>
          </a:prstGeom>
          <a:noFill xmlns:a="http://schemas.openxmlformats.org/drawingml/2006/main"/>
          <a:ln xmlns:a="http://schemas.openxmlformats.org/drawingml/2006/main" w="9525">
            <a:solidFill>
              <a:srgbClr val="FFFFFF">
                <a:alpha val="20000"/>
              </a:srgbClr>
            </a:solidFill>
            <a:prstDash val="solid"/>
          </a:ln>
        </p:spPr>
      </p:sp>
      <p:sp>
        <p:nvSpPr>
          <p:cNvPr id="24" name="adapt-metric-0">
            <a:extLst xmlns:a="http://schemas.openxmlformats.org/drawingml/2006/main">
              <a:ext uri="{FF2B5EF4-FFF2-40B4-BE49-F238E27FC236}">
                <a16:creationId xmlns:a16="http://schemas.microsoft.com/office/drawing/2014/main" id="{AD5E4440-DE8E-4814-BC05-81F066E9F7AA}"/>
              </a:ext>
            </a:extLst>
          </p:cNvPr>
          <p:cNvSpPr>
            <a:spLocks xmlns:a="http://schemas.openxmlformats.org/drawingml/2006/main" noGrp="1"/>
          </p:cNvSpPr>
          <p:nvPr/>
        </p:nvSpPr>
        <p:spPr>
          <a:xfrm xmlns:a="http://schemas.openxmlformats.org/drawingml/2006/main">
            <a:off x="876300" y="54673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2025" b="1">
                <a:solidFill>
                  <a:srgbClr val="57D7FF"/>
                </a:solidFill>
                <a:latin typeface="Aptos Display"/>
                <a:ea typeface="Aptos Display"/>
                <a:cs typeface="Aptos Display"/>
              </a:defRPr>
            </a:pPr>
            <a:r>
              <a:rPr sz="2025" b="1">
                <a:solidFill>
                  <a:srgbClr val="57D7FF"/>
                </a:solidFill>
                <a:latin typeface="Aptos Display"/>
                <a:ea typeface="Aptos Display"/>
                <a:cs typeface="Aptos Display"/>
              </a:rPr>
              <a:t>2+ YEARS</a:t>
            </a:r>
          </a:p>
        </p:txBody>
      </p:sp>
      <p:sp>
        <p:nvSpPr>
          <p:cNvPr id="25" name="adapt-metric-label-0">
            <a:extLst xmlns:a="http://schemas.openxmlformats.org/drawingml/2006/main">
              <a:ext uri="{FF2B5EF4-FFF2-40B4-BE49-F238E27FC236}">
                <a16:creationId xmlns:a16="http://schemas.microsoft.com/office/drawing/2014/main" id="{DB73444C-9A0C-4876-A1D4-F3C11B5424CA}"/>
              </a:ext>
            </a:extLst>
          </p:cNvPr>
          <p:cNvSpPr>
            <a:spLocks xmlns:a="http://schemas.openxmlformats.org/drawingml/2006/main" noGrp="1"/>
          </p:cNvSpPr>
          <p:nvPr/>
        </p:nvSpPr>
        <p:spPr>
          <a:xfrm xmlns:a="http://schemas.openxmlformats.org/drawingml/2006/main">
            <a:off x="876300" y="58483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0">
                <a:solidFill>
                  <a:srgbClr val="C4D1E0"/>
                </a:solidFill>
                <a:latin typeface="Aptos"/>
                <a:ea typeface="Aptos"/>
                <a:cs typeface="Aptos"/>
              </a:defRPr>
            </a:pPr>
            <a:r>
              <a:rPr sz="1125" b="0">
                <a:solidFill>
                  <a:srgbClr val="C4D1E0"/>
                </a:solidFill>
                <a:latin typeface="Aptos"/>
                <a:ea typeface="Aptos"/>
                <a:cs typeface="Aptos"/>
              </a:rPr>
              <a:t>live operational use</a:t>
            </a:r>
          </a:p>
        </p:txBody>
      </p:sp>
      <p:sp>
        <p:nvSpPr>
          <p:cNvPr id="26" name="adapt-metric-1">
            <a:extLst xmlns:a="http://schemas.openxmlformats.org/drawingml/2006/main">
              <a:ext uri="{FF2B5EF4-FFF2-40B4-BE49-F238E27FC236}">
                <a16:creationId xmlns:a16="http://schemas.microsoft.com/office/drawing/2014/main" id="{935FC75C-20B8-4465-AF2D-E48162439852}"/>
              </a:ext>
            </a:extLst>
          </p:cNvPr>
          <p:cNvSpPr>
            <a:spLocks xmlns:a="http://schemas.openxmlformats.org/drawingml/2006/main" noGrp="1"/>
          </p:cNvSpPr>
          <p:nvPr/>
        </p:nvSpPr>
        <p:spPr>
          <a:xfrm xmlns:a="http://schemas.openxmlformats.org/drawingml/2006/main">
            <a:off x="4495800" y="54673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2025" b="1">
                <a:solidFill>
                  <a:srgbClr val="8B83FF"/>
                </a:solidFill>
                <a:latin typeface="Aptos Display"/>
                <a:ea typeface="Aptos Display"/>
                <a:cs typeface="Aptos Display"/>
              </a:defRPr>
            </a:pPr>
            <a:r>
              <a:rPr sz="2025" b="1">
                <a:solidFill>
                  <a:srgbClr val="8B83FF"/>
                </a:solidFill>
                <a:latin typeface="Aptos Display"/>
                <a:ea typeface="Aptos Display"/>
                <a:cs typeface="Aptos Display"/>
              </a:rPr>
              <a:t>18+ MONTHS</a:t>
            </a:r>
          </a:p>
        </p:txBody>
      </p:sp>
      <p:sp>
        <p:nvSpPr>
          <p:cNvPr id="27" name="adapt-metric-label-1">
            <a:extLst xmlns:a="http://schemas.openxmlformats.org/drawingml/2006/main">
              <a:ext uri="{FF2B5EF4-FFF2-40B4-BE49-F238E27FC236}">
                <a16:creationId xmlns:a16="http://schemas.microsoft.com/office/drawing/2014/main" id="{84E95397-9184-4F5D-B398-50BDD0CAD312}"/>
              </a:ext>
            </a:extLst>
          </p:cNvPr>
          <p:cNvSpPr>
            <a:spLocks xmlns:a="http://schemas.openxmlformats.org/drawingml/2006/main" noGrp="1"/>
          </p:cNvSpPr>
          <p:nvPr/>
        </p:nvSpPr>
        <p:spPr>
          <a:xfrm xmlns:a="http://schemas.openxmlformats.org/drawingml/2006/main">
            <a:off x="4495800" y="58483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0">
                <a:solidFill>
                  <a:srgbClr val="C4D1E0"/>
                </a:solidFill>
                <a:latin typeface="Aptos"/>
                <a:ea typeface="Aptos"/>
                <a:cs typeface="Aptos"/>
              </a:defRPr>
            </a:pPr>
            <a:r>
              <a:rPr sz="1125" b="0">
                <a:solidFill>
                  <a:srgbClr val="C4D1E0"/>
                </a:solidFill>
                <a:latin typeface="Aptos"/>
                <a:ea typeface="Aptos"/>
                <a:cs typeface="Aptos"/>
              </a:rPr>
              <a:t>commercial operation</a:t>
            </a:r>
          </a:p>
        </p:txBody>
      </p:sp>
      <p:sp>
        <p:nvSpPr>
          <p:cNvPr id="28" name="adapt-metric-2">
            <a:extLst xmlns:a="http://schemas.openxmlformats.org/drawingml/2006/main">
              <a:ext uri="{FF2B5EF4-FFF2-40B4-BE49-F238E27FC236}">
                <a16:creationId xmlns:a16="http://schemas.microsoft.com/office/drawing/2014/main" id="{5BE1E675-2222-4CBF-9218-9EB4D07D0351}"/>
              </a:ext>
            </a:extLst>
          </p:cNvPr>
          <p:cNvSpPr>
            <a:spLocks xmlns:a="http://schemas.openxmlformats.org/drawingml/2006/main" noGrp="1"/>
          </p:cNvSpPr>
          <p:nvPr/>
        </p:nvSpPr>
        <p:spPr>
          <a:xfrm xmlns:a="http://schemas.openxmlformats.org/drawingml/2006/main">
            <a:off x="8115300" y="54673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2025" b="1">
                <a:solidFill>
                  <a:srgbClr val="62E2B5"/>
                </a:solidFill>
                <a:latin typeface="Aptos Display"/>
                <a:ea typeface="Aptos Display"/>
                <a:cs typeface="Aptos Display"/>
              </a:defRPr>
            </a:pPr>
            <a:r>
              <a:rPr sz="2025" b="1">
                <a:solidFill>
                  <a:srgbClr val="62E2B5"/>
                </a:solidFill>
                <a:latin typeface="Aptos Display"/>
                <a:ea typeface="Aptos Display"/>
                <a:cs typeface="Aptos Display"/>
              </a:rPr>
              <a:t>~2 YEARS</a:t>
            </a:r>
          </a:p>
        </p:txBody>
      </p:sp>
      <p:sp>
        <p:nvSpPr>
          <p:cNvPr id="29" name="adapt-metric-label-2">
            <a:extLst xmlns:a="http://schemas.openxmlformats.org/drawingml/2006/main">
              <a:ext uri="{FF2B5EF4-FFF2-40B4-BE49-F238E27FC236}">
                <a16:creationId xmlns:a16="http://schemas.microsoft.com/office/drawing/2014/main" id="{5D7D78F8-E0BB-4629-B1DA-2F936C544564}"/>
              </a:ext>
            </a:extLst>
          </p:cNvPr>
          <p:cNvSpPr>
            <a:spLocks xmlns:a="http://schemas.openxmlformats.org/drawingml/2006/main" noGrp="1"/>
          </p:cNvSpPr>
          <p:nvPr/>
        </p:nvSpPr>
        <p:spPr>
          <a:xfrm xmlns:a="http://schemas.openxmlformats.org/drawingml/2006/main">
            <a:off x="8115300" y="584835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125" b="0">
                <a:solidFill>
                  <a:srgbClr val="C4D1E0"/>
                </a:solidFill>
                <a:latin typeface="Aptos"/>
                <a:ea typeface="Aptos"/>
                <a:cs typeface="Aptos"/>
              </a:defRPr>
            </a:pPr>
            <a:r>
              <a:rPr sz="1125" b="0">
                <a:solidFill>
                  <a:srgbClr val="C4D1E0"/>
                </a:solidFill>
                <a:latin typeface="Aptos"/>
                <a:ea typeface="Aptos"/>
                <a:cs typeface="Aptos"/>
              </a:rPr>
              <a:t>structured video</a:t>
            </a:r>
          </a:p>
        </p:txBody>
      </p:sp>
      <p:sp>
        <p:nvSpPr>
          <p:cNvPr id="30" name="adapt-source">
            <a:extLst xmlns:a="http://schemas.openxmlformats.org/drawingml/2006/main">
              <a:ext uri="{FF2B5EF4-FFF2-40B4-BE49-F238E27FC236}">
                <a16:creationId xmlns:a16="http://schemas.microsoft.com/office/drawing/2014/main" id="{3F220AFC-79B8-4445-8D2F-93A8F65907EB}"/>
              </a:ext>
            </a:extLst>
          </p:cNvPr>
          <p:cNvSpPr>
            <a:spLocks xmlns:a="http://schemas.openxmlformats.org/drawingml/2006/main" noGrp="1"/>
          </p:cNvSpPr>
          <p:nvPr/>
        </p:nvSpPr>
        <p:spPr>
          <a:xfrm xmlns:a="http://schemas.openxmlformats.org/drawingml/2006/main">
            <a:off x="609600" y="6172200"/>
            <a:ext cx="857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0">
                <a:solidFill>
                  <a:srgbClr val="9FB0C5"/>
                </a:solidFill>
                <a:latin typeface="Aptos"/>
                <a:ea typeface="Aptos"/>
                <a:cs typeface="Aptos"/>
              </a:defRPr>
            </a:pPr>
            <a:r>
              <a:rPr sz="825" b="0">
                <a:solidFill>
                  <a:srgbClr val="9FB0C5"/>
                </a:solidFill>
                <a:latin typeface="Aptos"/>
                <a:ea typeface="Aptos"/>
                <a:cs typeface="Aptos"/>
              </a:rPr>
              <a:t>Architecture sources: McKinsey, Gartner and Deloitte. Operating history is company-reported.</a:t>
            </a:r>
          </a:p>
        </p:txBody>
      </p:sp>
      <p:sp>
        <p:nvSpPr>
          <p:cNvPr id="31" name="footer-line-5">
            <a:extLst xmlns:a="http://schemas.openxmlformats.org/drawingml/2006/main">
              <a:ext uri="{FF2B5EF4-FFF2-40B4-BE49-F238E27FC236}">
                <a16:creationId xmlns:a16="http://schemas.microsoft.com/office/drawing/2014/main" id="{6B7083F6-3DCD-4582-AC43-89D1F32EEBC4}"/>
              </a:ext>
            </a:extLst>
          </p:cNvPr>
          <p:cNvSpPr>
            <a:spLocks xmlns:a="http://schemas.openxmlformats.org/drawingml/2006/main" noGrp="1"/>
          </p:cNvSpPr>
          <p:nvPr/>
        </p:nvSpPr>
        <p:spPr>
          <a:xfrm xmlns:a="http://schemas.openxmlformats.org/drawingml/2006/main">
            <a:off x="609600" y="6410325"/>
            <a:ext cx="10972800" cy="0"/>
          </a:xfrm>
          <a:prstGeom xmlns:a="http://schemas.openxmlformats.org/drawingml/2006/main" prst="line">
            <a:avLst/>
          </a:prstGeom>
          <a:noFill xmlns:a="http://schemas.openxmlformats.org/drawingml/2006/main"/>
          <a:ln xmlns:a="http://schemas.openxmlformats.org/drawingml/2006/main" w="9525">
            <a:solidFill>
              <a:srgbClr val="FFFFFF">
                <a:alpha val="18000"/>
              </a:srgbClr>
            </a:solidFill>
            <a:prstDash val="solid"/>
          </a:ln>
        </p:spPr>
      </p:sp>
      <p:sp>
        <p:nvSpPr>
          <p:cNvPr id="32" name="footer-label-5">
            <a:extLst xmlns:a="http://schemas.openxmlformats.org/drawingml/2006/main">
              <a:ext uri="{FF2B5EF4-FFF2-40B4-BE49-F238E27FC236}">
                <a16:creationId xmlns:a16="http://schemas.microsoft.com/office/drawing/2014/main" id="{0F0C1220-36BD-4FC2-B1DF-06DDAEE32945}"/>
              </a:ext>
            </a:extLst>
          </p:cNvPr>
          <p:cNvSpPr>
            <a:spLocks xmlns:a="http://schemas.openxmlformats.org/drawingml/2006/main" noGrp="1"/>
          </p:cNvSpPr>
          <p:nvPr/>
        </p:nvSpPr>
        <p:spPr>
          <a:xfrm xmlns:a="http://schemas.openxmlformats.org/drawingml/2006/main">
            <a:off x="609600" y="6486525"/>
            <a:ext cx="2286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1">
                <a:solidFill>
                  <a:srgbClr val="AFC0D6"/>
                </a:solidFill>
                <a:latin typeface="Aptos"/>
                <a:ea typeface="Aptos"/>
                <a:cs typeface="Aptos"/>
              </a:defRPr>
            </a:pPr>
            <a:r>
              <a:rPr sz="825" b="1">
                <a:solidFill>
                  <a:srgbClr val="AFC0D6"/>
                </a:solidFill>
                <a:latin typeface="Aptos"/>
                <a:ea typeface="Aptos"/>
                <a:cs typeface="Aptos"/>
              </a:rPr>
              <a:t>SCOUT FOR EPIQ</a:t>
            </a:r>
          </a:p>
        </p:txBody>
      </p:sp>
      <p:sp>
        <p:nvSpPr>
          <p:cNvPr id="33" name="footer-page-5">
            <a:extLst xmlns:a="http://schemas.openxmlformats.org/drawingml/2006/main">
              <a:ext uri="{FF2B5EF4-FFF2-40B4-BE49-F238E27FC236}">
                <a16:creationId xmlns:a16="http://schemas.microsoft.com/office/drawing/2014/main" id="{E3DACCA6-CCF5-4636-A42F-659AB3E369E8}"/>
              </a:ext>
            </a:extLst>
          </p:cNvPr>
          <p:cNvSpPr>
            <a:spLocks xmlns:a="http://schemas.openxmlformats.org/drawingml/2006/main" noGrp="1"/>
          </p:cNvSpPr>
          <p:nvPr/>
        </p:nvSpPr>
        <p:spPr>
          <a:xfrm xmlns:a="http://schemas.openxmlformats.org/drawingml/2006/main">
            <a:off x="10953750" y="6486525"/>
            <a:ext cx="6286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825" b="1">
                <a:solidFill>
                  <a:srgbClr val="AFC0D6"/>
                </a:solidFill>
                <a:latin typeface="Aptos"/>
                <a:ea typeface="Aptos"/>
                <a:cs typeface="Aptos"/>
              </a:defRPr>
            </a:pPr>
            <a:r>
              <a:rPr sz="825" b="1">
                <a:solidFill>
                  <a:srgbClr val="AFC0D6"/>
                </a:solidFill>
                <a:latin typeface="Aptos"/>
                <a:ea typeface="Aptos"/>
                <a:cs typeface="Aptos"/>
              </a:rPr>
              <a:t>05</a:t>
            </a:r>
          </a:p>
        </p:txBody>
      </p:sp>
    </p:spTree>
    <p:extLst>
      <p:ext uri="{BB962C8B-B14F-4D97-AF65-F5344CB8AC3E}">
        <p14:creationId xmlns:p14="http://schemas.microsoft.com/office/powerpoint/2010/main" val="1313134786"/>
      </p:ext>
    </p:extLst>
  </p:cSld>
</p:sld>
</file>

<file path=ppt/slides/slide6.xml><?xml version="1.0" encoding="utf-8"?>
<p:sld xmlns:p="http://schemas.openxmlformats.org/presentationml/2006/main">
  <p:cSld>
    <p:bg>
      <p:bgPr>
        <a:solidFill xmlns:a="http://schemas.openxmlformats.org/drawingml/2006/main">
          <a:srgbClr val="F7F8FC"/>
        </a:solidFill>
      </p:bgPr>
    </p:bg>
    <p:spTree>
      <p:nvGrpSpPr>
        <p:cNvPr id="1" name=""/>
        <p:cNvGrpSpPr/>
        <p:nvPr/>
      </p:nvGrpSpPr>
      <p:grpSpPr>
        <a:xfrm xmlns:a="http://schemas.openxmlformats.org/drawingml/2006/main"/>
      </p:grpSpPr>
      <p:sp>
        <p:nvSpPr>
          <p:cNvPr id="26" name="section-tag">
            <a:extLst xmlns:a="http://schemas.openxmlformats.org/drawingml/2006/main">
              <a:ext uri="{FF2B5EF4-FFF2-40B4-BE49-F238E27FC236}">
                <a16:creationId xmlns:a16="http://schemas.microsoft.com/office/drawing/2014/main" id="{21DA1551-2D2E-4F9C-A099-6D80814BE02F}"/>
              </a:ext>
            </a:extLst>
          </p:cNvPr>
          <p:cNvSpPr>
            <a:spLocks xmlns:a="http://schemas.openxmlformats.org/drawingml/2006/main" noGrp="1"/>
          </p:cNvSpPr>
          <p:nvPr/>
        </p:nvSpPr>
        <p:spPr>
          <a:xfrm xmlns:a="http://schemas.openxmlformats.org/drawingml/2006/main">
            <a:off x="609600" y="40005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2C6BFF"/>
                </a:solidFill>
                <a:latin typeface="Aptos"/>
                <a:ea typeface="Aptos"/>
                <a:cs typeface="Aptos"/>
              </a:defRPr>
            </a:pPr>
            <a:r>
              <a:rPr sz="1050" b="1">
                <a:solidFill>
                  <a:srgbClr val="2C6BFF"/>
                </a:solidFill>
                <a:latin typeface="Aptos"/>
                <a:ea typeface="Aptos"/>
                <a:cs typeface="Aptos"/>
              </a:rPr>
              <a:t>FAIR COMPARISON</a:t>
            </a:r>
          </a:p>
        </p:txBody>
      </p:sp>
      <p:sp>
        <p:nvSpPr>
          <p:cNvPr id="2" name="confidential">
            <a:extLst xmlns:a="http://schemas.openxmlformats.org/drawingml/2006/main">
              <a:ext uri="{FF2B5EF4-FFF2-40B4-BE49-F238E27FC236}">
                <a16:creationId xmlns:a16="http://schemas.microsoft.com/office/drawing/2014/main" id="{1065C308-39EF-4269-9D07-A32A4A126C30}"/>
              </a:ext>
            </a:extLst>
          </p:cNvPr>
          <p:cNvSpPr>
            <a:spLocks xmlns:a="http://schemas.openxmlformats.org/drawingml/2006/main" noGrp="1"/>
          </p:cNvSpPr>
          <p:nvPr/>
        </p:nvSpPr>
        <p:spPr>
          <a:xfrm xmlns:a="http://schemas.openxmlformats.org/drawingml/2006/main">
            <a:off x="9048750" y="400050"/>
            <a:ext cx="2533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900" b="1">
                <a:solidFill>
                  <a:srgbClr val="7C8798"/>
                </a:solidFill>
                <a:latin typeface="Aptos"/>
                <a:ea typeface="Aptos"/>
                <a:cs typeface="Aptos"/>
              </a:defRPr>
            </a:pPr>
            <a:r>
              <a:rPr sz="900" b="1">
                <a:solidFill>
                  <a:srgbClr val="7C8798"/>
                </a:solidFill>
                <a:latin typeface="Aptos"/>
                <a:ea typeface="Aptos"/>
                <a:cs typeface="Aptos"/>
              </a:rPr>
              <a:t>CONFIDENTIAL DISCUSSION</a:t>
            </a:r>
          </a:p>
        </p:txBody>
      </p:sp>
      <p:sp>
        <p:nvSpPr>
          <p:cNvPr id="3" name="comparison-title">
            <a:extLst xmlns:a="http://schemas.openxmlformats.org/drawingml/2006/main">
              <a:ext uri="{FF2B5EF4-FFF2-40B4-BE49-F238E27FC236}">
                <a16:creationId xmlns:a16="http://schemas.microsoft.com/office/drawing/2014/main" id="{EE3528F8-7384-4607-AFDC-048384CAE6CA}"/>
              </a:ext>
            </a:extLst>
          </p:cNvPr>
          <p:cNvSpPr>
            <a:spLocks xmlns:a="http://schemas.openxmlformats.org/drawingml/2006/main" noGrp="1"/>
          </p:cNvSpPr>
          <p:nvPr/>
        </p:nvSpPr>
        <p:spPr>
          <a:xfrm xmlns:a="http://schemas.openxmlformats.org/drawingml/2006/main">
            <a:off x="609600" y="762000"/>
            <a:ext cx="104775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pPr>
            <a:r>
              <a:rPr sz="3375" b="1">
                <a:solidFill>
                  <a:srgbClr val="07111F"/>
                </a:solidFill>
                <a:latin typeface="Aptos Display"/>
                <a:ea typeface="Aptos Display"/>
                <a:cs typeface="Aptos Display"/>
              </a:rPr>
              <a:t>Scout shows named fraud evidence.</a:t>
            </a:r>
          </a:p>
          <a:p xmlns:a="http://schemas.openxmlformats.org/drawingml/2006/main">
            <a:pPr algn="l">
              <a:buNone/>
            </a:pPr>
            <a:r>
              <a:rPr sz="3375" b="1">
                <a:solidFill>
                  <a:srgbClr val="07111F"/>
                </a:solidFill>
                <a:latin typeface="Aptos Display"/>
                <a:ea typeface="Aptos Display"/>
                <a:cs typeface="Aptos Display"/>
              </a:rPr>
              <a:t>Verify still needs validation.</a:t>
            </a:r>
          </a:p>
        </p:txBody>
      </p:sp>
      <p:sp>
        <p:nvSpPr>
          <p:cNvPr id="4" name="comparison-framing">
            <a:extLst xmlns:a="http://schemas.openxmlformats.org/drawingml/2006/main">
              <a:ext uri="{FF2B5EF4-FFF2-40B4-BE49-F238E27FC236}">
                <a16:creationId xmlns:a16="http://schemas.microsoft.com/office/drawing/2014/main" id="{A3E1A30B-B471-47E9-9C19-52033C15F27E}"/>
              </a:ext>
            </a:extLst>
          </p:cNvPr>
          <p:cNvSpPr>
            <a:spLocks xmlns:a="http://schemas.openxmlformats.org/drawingml/2006/main" noGrp="1"/>
          </p:cNvSpPr>
          <p:nvPr/>
        </p:nvSpPr>
        <p:spPr>
          <a:xfrm xmlns:a="http://schemas.openxmlformats.org/drawingml/2006/main">
            <a:off x="609600" y="1866900"/>
            <a:ext cx="10668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350" b="0">
                <a:solidFill>
                  <a:srgbClr val="5C6A7E"/>
                </a:solidFill>
                <a:latin typeface="Aptos"/>
                <a:ea typeface="Aptos"/>
                <a:cs typeface="Aptos"/>
              </a:defRPr>
            </a:pPr>
            <a:r>
              <a:rPr sz="1350" b="0">
                <a:solidFill>
                  <a:srgbClr val="5C6A7E"/>
                </a:solidFill>
                <a:latin typeface="Aptos"/>
                <a:ea typeface="Aptos"/>
                <a:cs typeface="Aptos"/>
              </a:rPr>
              <a:t>Scout’s clearest differences are structured video, named fraud signals, multi-model technical pressure-testing and speed to action. Verify’s status is the open diligence question.</a:t>
            </a:r>
          </a:p>
        </p:txBody>
      </p:sp>
      <p:sp>
        <p:nvSpPr>
          <p:cNvPr id="5" name="comparison-bullhorn-head">
            <a:extLst xmlns:a="http://schemas.openxmlformats.org/drawingml/2006/main">
              <a:ext uri="{FF2B5EF4-FFF2-40B4-BE49-F238E27FC236}">
                <a16:creationId xmlns:a16="http://schemas.microsoft.com/office/drawing/2014/main" id="{AA2D1624-5591-45AD-AE32-3732540E990F}"/>
              </a:ext>
            </a:extLst>
          </p:cNvPr>
          <p:cNvSpPr>
            <a:spLocks xmlns:a="http://schemas.openxmlformats.org/drawingml/2006/main" noGrp="1"/>
          </p:cNvSpPr>
          <p:nvPr/>
        </p:nvSpPr>
        <p:spPr>
          <a:xfrm xmlns:a="http://schemas.openxmlformats.org/drawingml/2006/main">
            <a:off x="3733800" y="2628900"/>
            <a:ext cx="3048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350" b="1">
                <a:solidFill>
                  <a:srgbClr val="5C6A7E"/>
                </a:solidFill>
                <a:latin typeface="Aptos"/>
                <a:ea typeface="Aptos"/>
                <a:cs typeface="Aptos"/>
              </a:defRPr>
            </a:pPr>
            <a:r>
              <a:rPr sz="1350" b="1">
                <a:solidFill>
                  <a:srgbClr val="5C6A7E"/>
                </a:solidFill>
                <a:latin typeface="Aptos"/>
                <a:ea typeface="Aptos"/>
                <a:cs typeface="Aptos"/>
              </a:rPr>
              <a:t>BULLHORN AMPLIFY</a:t>
            </a:r>
          </a:p>
        </p:txBody>
      </p:sp>
      <p:sp>
        <p:nvSpPr>
          <p:cNvPr id="6" name="comparison-scout-head">
            <a:extLst xmlns:a="http://schemas.openxmlformats.org/drawingml/2006/main">
              <a:ext uri="{FF2B5EF4-FFF2-40B4-BE49-F238E27FC236}">
                <a16:creationId xmlns:a16="http://schemas.microsoft.com/office/drawing/2014/main" id="{56476334-2A6B-4DA0-AE3F-DFB4C94CE7BE}"/>
              </a:ext>
            </a:extLst>
          </p:cNvPr>
          <p:cNvSpPr>
            <a:spLocks xmlns:a="http://schemas.openxmlformats.org/drawingml/2006/main" noGrp="1"/>
          </p:cNvSpPr>
          <p:nvPr/>
        </p:nvSpPr>
        <p:spPr>
          <a:xfrm xmlns:a="http://schemas.openxmlformats.org/drawingml/2006/main">
            <a:off x="7981950" y="2628900"/>
            <a:ext cx="3048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350" b="1">
                <a:solidFill>
                  <a:srgbClr val="2C6BFF"/>
                </a:solidFill>
                <a:latin typeface="Aptos"/>
                <a:ea typeface="Aptos"/>
                <a:cs typeface="Aptos"/>
              </a:defRPr>
            </a:pPr>
            <a:r>
              <a:rPr sz="1350" b="1">
                <a:solidFill>
                  <a:srgbClr val="2C6BFF"/>
                </a:solidFill>
                <a:latin typeface="Aptos"/>
                <a:ea typeface="Aptos"/>
                <a:cs typeface="Aptos"/>
              </a:rPr>
              <a:t>SCOUT</a:t>
            </a:r>
          </a:p>
        </p:txBody>
      </p:sp>
      <p:sp>
        <p:nvSpPr>
          <p:cNvPr id="7" name="comparison-head-rule">
            <a:extLst xmlns:a="http://schemas.openxmlformats.org/drawingml/2006/main">
              <a:ext uri="{FF2B5EF4-FFF2-40B4-BE49-F238E27FC236}">
                <a16:creationId xmlns:a16="http://schemas.microsoft.com/office/drawing/2014/main" id="{69479735-1585-4471-803D-C90F78D0F652}"/>
              </a:ext>
            </a:extLst>
          </p:cNvPr>
          <p:cNvSpPr>
            <a:spLocks xmlns:a="http://schemas.openxmlformats.org/drawingml/2006/main" noGrp="1"/>
          </p:cNvSpPr>
          <p:nvPr/>
        </p:nvSpPr>
        <p:spPr>
          <a:xfrm xmlns:a="http://schemas.openxmlformats.org/drawingml/2006/main">
            <a:off x="609600" y="3028950"/>
            <a:ext cx="10972800" cy="0"/>
          </a:xfrm>
          <a:prstGeom xmlns:a="http://schemas.openxmlformats.org/drawingml/2006/main" prst="line">
            <a:avLst/>
          </a:prstGeom>
          <a:noFill xmlns:a="http://schemas.openxmlformats.org/drawingml/2006/main"/>
          <a:ln xmlns:a="http://schemas.openxmlformats.org/drawingml/2006/main" w="9525">
            <a:solidFill>
              <a:srgbClr val="D9E0EB"/>
            </a:solidFill>
            <a:prstDash val="solid"/>
          </a:ln>
        </p:spPr>
      </p:sp>
      <p:sp>
        <p:nvSpPr>
          <p:cNvPr id="8" name="comparison-mid-rule">
            <a:extLst xmlns:a="http://schemas.openxmlformats.org/drawingml/2006/main">
              <a:ext uri="{FF2B5EF4-FFF2-40B4-BE49-F238E27FC236}">
                <a16:creationId xmlns:a16="http://schemas.microsoft.com/office/drawing/2014/main" id="{F8FC0C82-AC69-44FA-8879-1BCA3863143D}"/>
              </a:ext>
            </a:extLst>
          </p:cNvPr>
          <p:cNvSpPr>
            <a:spLocks xmlns:a="http://schemas.openxmlformats.org/drawingml/2006/main" noGrp="1"/>
          </p:cNvSpPr>
          <p:nvPr/>
        </p:nvSpPr>
        <p:spPr>
          <a:xfrm xmlns:a="http://schemas.openxmlformats.org/drawingml/2006/main">
            <a:off x="7524750" y="2552700"/>
            <a:ext cx="0" cy="3448050"/>
          </a:xfrm>
          <a:prstGeom xmlns:a="http://schemas.openxmlformats.org/drawingml/2006/main" prst="line">
            <a:avLst/>
          </a:prstGeom>
          <a:noFill xmlns:a="http://schemas.openxmlformats.org/drawingml/2006/main"/>
          <a:ln xmlns:a="http://schemas.openxmlformats.org/drawingml/2006/main" w="9525">
            <a:solidFill>
              <a:srgbClr val="D9E0EB"/>
            </a:solidFill>
            <a:prstDash val="solid"/>
          </a:ln>
        </p:spPr>
      </p:sp>
      <p:sp>
        <p:nvSpPr>
          <p:cNvPr id="9" name="comparison-row-label-0">
            <a:extLst xmlns:a="http://schemas.openxmlformats.org/drawingml/2006/main">
              <a:ext uri="{FF2B5EF4-FFF2-40B4-BE49-F238E27FC236}">
                <a16:creationId xmlns:a16="http://schemas.microsoft.com/office/drawing/2014/main" id="{B554484A-36A7-4B03-BE32-2C9C2B8A1260}"/>
              </a:ext>
            </a:extLst>
          </p:cNvPr>
          <p:cNvSpPr>
            <a:spLocks xmlns:a="http://schemas.openxmlformats.org/drawingml/2006/main" noGrp="1"/>
          </p:cNvSpPr>
          <p:nvPr/>
        </p:nvSpPr>
        <p:spPr>
          <a:xfrm xmlns:a="http://schemas.openxmlformats.org/drawingml/2006/main">
            <a:off x="609600" y="3162300"/>
            <a:ext cx="23336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050" b="1">
                <a:solidFill>
                  <a:srgbClr val="2C6BFF"/>
                </a:solidFill>
                <a:latin typeface="Aptos"/>
                <a:ea typeface="Aptos"/>
                <a:cs typeface="Aptos"/>
              </a:defRPr>
            </a:pPr>
            <a:r>
              <a:rPr sz="1050" b="1">
                <a:solidFill>
                  <a:srgbClr val="2C6BFF"/>
                </a:solidFill>
                <a:latin typeface="Aptos"/>
                <a:ea typeface="Aptos"/>
                <a:cs typeface="Aptos"/>
              </a:rPr>
              <a:t>INTERVIEW EVIDENCE</a:t>
            </a:r>
          </a:p>
        </p:txBody>
      </p:sp>
      <p:sp>
        <p:nvSpPr>
          <p:cNvPr id="10" name="comparison-bullhorn-0">
            <a:extLst xmlns:a="http://schemas.openxmlformats.org/drawingml/2006/main">
              <a:ext uri="{FF2B5EF4-FFF2-40B4-BE49-F238E27FC236}">
                <a16:creationId xmlns:a16="http://schemas.microsoft.com/office/drawing/2014/main" id="{00EC37D1-A6FB-48D6-8622-834FAEA8C51F}"/>
              </a:ext>
            </a:extLst>
          </p:cNvPr>
          <p:cNvSpPr>
            <a:spLocks xmlns:a="http://schemas.openxmlformats.org/drawingml/2006/main" noGrp="1"/>
          </p:cNvSpPr>
          <p:nvPr/>
        </p:nvSpPr>
        <p:spPr>
          <a:xfrm xmlns:a="http://schemas.openxmlformats.org/drawingml/2006/main">
            <a:off x="3295650" y="3133725"/>
            <a:ext cx="3714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238" b="0">
                <a:solidFill>
                  <a:srgbClr val="14233A"/>
                </a:solidFill>
                <a:latin typeface="Aptos"/>
                <a:ea typeface="Aptos"/>
                <a:cs typeface="Aptos"/>
              </a:defRPr>
            </a:pPr>
            <a:r>
              <a:rPr sz="1238" b="0">
                <a:solidFill>
                  <a:srgbClr val="14233A"/>
                </a:solidFill>
                <a:latin typeface="Aptos"/>
                <a:ea typeface="Aptos"/>
                <a:cs typeface="Aptos"/>
              </a:rPr>
              <a:t>Dynamic chat/voice screen</a:t>
            </a:r>
          </a:p>
          <a:p xmlns:a="http://schemas.openxmlformats.org/drawingml/2006/main">
            <a:pPr algn="ctr">
              <a:buNone/>
              <a:defRPr sz="1238" b="0">
                <a:solidFill>
                  <a:srgbClr val="14233A"/>
                </a:solidFill>
                <a:latin typeface="Aptos"/>
                <a:ea typeface="Aptos"/>
                <a:cs typeface="Aptos"/>
              </a:defRPr>
            </a:pPr>
            <a:r>
              <a:rPr sz="1238" b="0">
                <a:solidFill>
                  <a:srgbClr val="14233A"/>
                </a:solidFill>
                <a:latin typeface="Aptos"/>
                <a:ea typeface="Aptos"/>
                <a:cs typeface="Aptos"/>
              </a:rPr>
              <a:t>with scores + follow-ups</a:t>
            </a:r>
          </a:p>
        </p:txBody>
      </p:sp>
      <p:sp>
        <p:nvSpPr>
          <p:cNvPr id="11" name="comparison-scout-0">
            <a:extLst xmlns:a="http://schemas.openxmlformats.org/drawingml/2006/main">
              <a:ext uri="{FF2B5EF4-FFF2-40B4-BE49-F238E27FC236}">
                <a16:creationId xmlns:a16="http://schemas.microsoft.com/office/drawing/2014/main" id="{B5A465FE-9F46-48DD-9478-DC690D6C2429}"/>
              </a:ext>
            </a:extLst>
          </p:cNvPr>
          <p:cNvSpPr>
            <a:spLocks xmlns:a="http://schemas.openxmlformats.org/drawingml/2006/main" noGrp="1"/>
          </p:cNvSpPr>
          <p:nvPr/>
        </p:nvSpPr>
        <p:spPr>
          <a:xfrm xmlns:a="http://schemas.openxmlformats.org/drawingml/2006/main">
            <a:off x="7753350" y="3133725"/>
            <a:ext cx="37147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238" b="1">
                <a:solidFill>
                  <a:srgbClr val="07111F"/>
                </a:solidFill>
                <a:latin typeface="Aptos"/>
                <a:ea typeface="Aptos"/>
                <a:cs typeface="Aptos"/>
              </a:defRPr>
            </a:pPr>
            <a:r>
              <a:rPr sz="1238" b="1">
                <a:solidFill>
                  <a:srgbClr val="07111F"/>
                </a:solidFill>
                <a:latin typeface="Aptos"/>
                <a:ea typeface="Aptos"/>
                <a:cs typeface="Aptos"/>
              </a:rPr>
              <a:t>Structured video + transcript;</a:t>
            </a:r>
          </a:p>
          <a:p xmlns:a="http://schemas.openxmlformats.org/drawingml/2006/main">
            <a:pPr algn="ctr">
              <a:buNone/>
              <a:defRPr sz="1238" b="1">
                <a:solidFill>
                  <a:srgbClr val="07111F"/>
                </a:solidFill>
                <a:latin typeface="Aptos"/>
                <a:ea typeface="Aptos"/>
                <a:cs typeface="Aptos"/>
              </a:defRPr>
            </a:pPr>
            <a:r>
              <a:rPr sz="1238" b="1">
                <a:solidFill>
                  <a:srgbClr val="07111F"/>
                </a:solidFill>
                <a:latin typeface="Aptos"/>
                <a:ea typeface="Aptos"/>
                <a:cs typeface="Aptos"/>
              </a:rPr>
              <a:t>replayable delivery and behavior</a:t>
            </a:r>
          </a:p>
        </p:txBody>
      </p:sp>
      <p:sp>
        <p:nvSpPr>
          <p:cNvPr id="12" name="comparison-row-rule-1">
            <a:extLst xmlns:a="http://schemas.openxmlformats.org/drawingml/2006/main">
              <a:ext uri="{FF2B5EF4-FFF2-40B4-BE49-F238E27FC236}">
                <a16:creationId xmlns:a16="http://schemas.microsoft.com/office/drawing/2014/main" id="{35C344E0-3369-4A65-8D86-F290605303FE}"/>
              </a:ext>
            </a:extLst>
          </p:cNvPr>
          <p:cNvSpPr>
            <a:spLocks xmlns:a="http://schemas.openxmlformats.org/drawingml/2006/main" noGrp="1"/>
          </p:cNvSpPr>
          <p:nvPr/>
        </p:nvSpPr>
        <p:spPr>
          <a:xfrm xmlns:a="http://schemas.openxmlformats.org/drawingml/2006/main">
            <a:off x="609600" y="3752850"/>
            <a:ext cx="10972800" cy="0"/>
          </a:xfrm>
          <a:prstGeom xmlns:a="http://schemas.openxmlformats.org/drawingml/2006/main" prst="line">
            <a:avLst/>
          </a:prstGeom>
          <a:noFill xmlns:a="http://schemas.openxmlformats.org/drawingml/2006/main"/>
          <a:ln xmlns:a="http://schemas.openxmlformats.org/drawingml/2006/main" w="9525">
            <a:solidFill>
              <a:srgbClr val="D9E0EB"/>
            </a:solidFill>
            <a:prstDash val="solid"/>
          </a:ln>
        </p:spPr>
      </p:sp>
      <p:sp>
        <p:nvSpPr>
          <p:cNvPr id="13" name="comparison-row-label-1">
            <a:extLst xmlns:a="http://schemas.openxmlformats.org/drawingml/2006/main">
              <a:ext uri="{FF2B5EF4-FFF2-40B4-BE49-F238E27FC236}">
                <a16:creationId xmlns:a16="http://schemas.microsoft.com/office/drawing/2014/main" id="{06780884-1B0A-49DE-8980-D4CFF310039A}"/>
              </a:ext>
            </a:extLst>
          </p:cNvPr>
          <p:cNvSpPr>
            <a:spLocks xmlns:a="http://schemas.openxmlformats.org/drawingml/2006/main" noGrp="1"/>
          </p:cNvSpPr>
          <p:nvPr/>
        </p:nvSpPr>
        <p:spPr>
          <a:xfrm xmlns:a="http://schemas.openxmlformats.org/drawingml/2006/main">
            <a:off x="609600" y="3829050"/>
            <a:ext cx="2333625"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050" b="1">
                <a:solidFill>
                  <a:srgbClr val="2C6BFF"/>
                </a:solidFill>
                <a:latin typeface="Aptos"/>
                <a:ea typeface="Aptos"/>
                <a:cs typeface="Aptos"/>
              </a:defRPr>
            </a:pPr>
            <a:r>
              <a:rPr sz="1050" b="1">
                <a:solidFill>
                  <a:srgbClr val="2C6BFF"/>
                </a:solidFill>
                <a:latin typeface="Aptos"/>
                <a:ea typeface="Aptos"/>
                <a:cs typeface="Aptos"/>
              </a:rPr>
              <a:t>FRAUD + IDENTITY</a:t>
            </a:r>
          </a:p>
        </p:txBody>
      </p:sp>
      <p:sp>
        <p:nvSpPr>
          <p:cNvPr id="14" name="comparison-bullhorn-1">
            <a:extLst xmlns:a="http://schemas.openxmlformats.org/drawingml/2006/main">
              <a:ext uri="{FF2B5EF4-FFF2-40B4-BE49-F238E27FC236}">
                <a16:creationId xmlns:a16="http://schemas.microsoft.com/office/drawing/2014/main" id="{D52BF5BC-8D4E-4F33-A58C-6894E0E8CBA7}"/>
              </a:ext>
            </a:extLst>
          </p:cNvPr>
          <p:cNvSpPr>
            <a:spLocks xmlns:a="http://schemas.openxmlformats.org/drawingml/2006/main" noGrp="1"/>
          </p:cNvSpPr>
          <p:nvPr/>
        </p:nvSpPr>
        <p:spPr>
          <a:xfrm xmlns:a="http://schemas.openxmlformats.org/drawingml/2006/main">
            <a:off x="3295650" y="3800475"/>
            <a:ext cx="3714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pPr>
            <a:r>
              <a:rPr sz="1650">
                <a:solidFill>
                  <a:srgbClr val="14233A"/>
                </a:solidFill>
                <a:latin typeface="Aptos"/>
                <a:ea typeface="Aptos"/>
                <a:cs typeface="Aptos"/>
              </a:rPr>
              <a:t>Verify announced May 2026;</a:t>
            </a:r>
          </a:p>
          <a:p xmlns:a="http://schemas.openxmlformats.org/drawingml/2006/main">
            <a:pPr algn="ctr">
              <a:buNone/>
            </a:pPr>
            <a:r>
              <a:rPr sz="1650">
                <a:solidFill>
                  <a:srgbClr val="14233A"/>
                </a:solidFill>
                <a:latin typeface="Aptos"/>
                <a:ea typeface="Aptos"/>
                <a:cs typeface="Aptos"/>
              </a:rPr>
              <a:t>KB says under active design / pre-GA*</a:t>
            </a:r>
          </a:p>
        </p:txBody>
      </p:sp>
      <p:sp>
        <p:nvSpPr>
          <p:cNvPr id="15" name="comparison-scout-1">
            <a:extLst xmlns:a="http://schemas.openxmlformats.org/drawingml/2006/main">
              <a:ext uri="{FF2B5EF4-FFF2-40B4-BE49-F238E27FC236}">
                <a16:creationId xmlns:a16="http://schemas.microsoft.com/office/drawing/2014/main" id="{55E74338-403E-4407-9D32-97463BF57CF9}"/>
              </a:ext>
            </a:extLst>
          </p:cNvPr>
          <p:cNvSpPr>
            <a:spLocks xmlns:a="http://schemas.openxmlformats.org/drawingml/2006/main" noGrp="1"/>
          </p:cNvSpPr>
          <p:nvPr/>
        </p:nvSpPr>
        <p:spPr>
          <a:xfrm xmlns:a="http://schemas.openxmlformats.org/drawingml/2006/main">
            <a:off x="7753350" y="3800475"/>
            <a:ext cx="3714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r>
              <a:rPr sz="1350" b="1">
                <a:solidFill>
                  <a:srgbClr val="07111F"/>
                </a:solidFill>
                <a:latin typeface="Aptos"/>
                <a:ea typeface="Aptos"/>
                <a:cs typeface="Aptos"/>
              </a:rPr>
              <a:t>Video/audio, behavior + location signals</a:t>
            </a:r>
          </a:p>
          <a:p xmlns:a="http://schemas.openxmlformats.org/drawingml/2006/main">
            <a:pPr algn="ctr"/>
            <a:r>
              <a:rPr sz="1350" b="1">
                <a:solidFill>
                  <a:srgbClr val="07111F"/>
                </a:solidFill>
                <a:latin typeface="Aptos"/>
                <a:ea typeface="Aptos"/>
                <a:cs typeface="Aptos"/>
              </a:rPr>
              <a:t>TurboCheck digital ID live</a:t>
            </a:r>
          </a:p>
          <a:p xmlns:a="http://schemas.openxmlformats.org/drawingml/2006/main">
            <a:pPr algn="ctr"/>
            <a:r>
              <a:rPr sz="1350" b="1">
                <a:solidFill>
                  <a:srgbClr val="07111F"/>
                </a:solidFill>
                <a:latin typeface="Aptos"/>
                <a:ea typeface="Aptos"/>
                <a:cs typeface="Aptos"/>
              </a:rPr>
              <a:t>Face ID/video integration underway‡</a:t>
            </a:r>
          </a:p>
        </p:txBody>
      </p:sp>
      <p:sp>
        <p:nvSpPr>
          <p:cNvPr id="16" name="comparison-row-rule-2">
            <a:extLst xmlns:a="http://schemas.openxmlformats.org/drawingml/2006/main">
              <a:ext uri="{FF2B5EF4-FFF2-40B4-BE49-F238E27FC236}">
                <a16:creationId xmlns:a16="http://schemas.microsoft.com/office/drawing/2014/main" id="{6F62FC9A-96B5-4FDB-97A5-5822C1D1F2B4}"/>
              </a:ext>
            </a:extLst>
          </p:cNvPr>
          <p:cNvSpPr>
            <a:spLocks xmlns:a="http://schemas.openxmlformats.org/drawingml/2006/main" noGrp="1"/>
          </p:cNvSpPr>
          <p:nvPr/>
        </p:nvSpPr>
        <p:spPr>
          <a:xfrm xmlns:a="http://schemas.openxmlformats.org/drawingml/2006/main">
            <a:off x="609600" y="4438650"/>
            <a:ext cx="10972800" cy="0"/>
          </a:xfrm>
          <a:prstGeom xmlns:a="http://schemas.openxmlformats.org/drawingml/2006/main" prst="line">
            <a:avLst/>
          </a:prstGeom>
          <a:noFill xmlns:a="http://schemas.openxmlformats.org/drawingml/2006/main"/>
          <a:ln xmlns:a="http://schemas.openxmlformats.org/drawingml/2006/main" w="9525">
            <a:solidFill>
              <a:srgbClr val="D9E0EB"/>
            </a:solidFill>
            <a:prstDash val="solid"/>
          </a:ln>
        </p:spPr>
      </p:sp>
      <p:sp>
        <p:nvSpPr>
          <p:cNvPr id="17" name="comparison-row-label-2">
            <a:extLst xmlns:a="http://schemas.openxmlformats.org/drawingml/2006/main">
              <a:ext uri="{FF2B5EF4-FFF2-40B4-BE49-F238E27FC236}">
                <a16:creationId xmlns:a16="http://schemas.microsoft.com/office/drawing/2014/main" id="{F0BE75C4-D0C1-45B1-9D37-9A80ABF99F7B}"/>
              </a:ext>
            </a:extLst>
          </p:cNvPr>
          <p:cNvSpPr>
            <a:spLocks xmlns:a="http://schemas.openxmlformats.org/drawingml/2006/main" noGrp="1"/>
          </p:cNvSpPr>
          <p:nvPr/>
        </p:nvSpPr>
        <p:spPr>
          <a:xfrm xmlns:a="http://schemas.openxmlformats.org/drawingml/2006/main">
            <a:off x="609600" y="4514850"/>
            <a:ext cx="2333625"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050" b="1">
                <a:solidFill>
                  <a:srgbClr val="2C6BFF"/>
                </a:solidFill>
                <a:latin typeface="Aptos"/>
                <a:ea typeface="Aptos"/>
                <a:cs typeface="Aptos"/>
              </a:defRPr>
            </a:pPr>
            <a:r>
              <a:rPr sz="1050" b="1">
                <a:solidFill>
                  <a:srgbClr val="2C6BFF"/>
                </a:solidFill>
                <a:latin typeface="Aptos"/>
                <a:ea typeface="Aptos"/>
                <a:cs typeface="Aptos"/>
              </a:rPr>
              <a:t>TECHNICAL DEPTH</a:t>
            </a:r>
          </a:p>
        </p:txBody>
      </p:sp>
      <p:sp>
        <p:nvSpPr>
          <p:cNvPr id="18" name="comparison-bullhorn-2">
            <a:extLst xmlns:a="http://schemas.openxmlformats.org/drawingml/2006/main">
              <a:ext uri="{FF2B5EF4-FFF2-40B4-BE49-F238E27FC236}">
                <a16:creationId xmlns:a16="http://schemas.microsoft.com/office/drawing/2014/main" id="{3784E370-106B-415E-9495-E51A956F8EBA}"/>
              </a:ext>
            </a:extLst>
          </p:cNvPr>
          <p:cNvSpPr>
            <a:spLocks xmlns:a="http://schemas.openxmlformats.org/drawingml/2006/main" noGrp="1"/>
          </p:cNvSpPr>
          <p:nvPr/>
        </p:nvSpPr>
        <p:spPr>
          <a:xfrm xmlns:a="http://schemas.openxmlformats.org/drawingml/2006/main">
            <a:off x="3295650" y="4486275"/>
            <a:ext cx="3714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238" b="0">
                <a:solidFill>
                  <a:srgbClr val="14233A"/>
                </a:solidFill>
                <a:latin typeface="Aptos"/>
                <a:ea typeface="Aptos"/>
                <a:cs typeface="Aptos"/>
              </a:defRPr>
            </a:pPr>
            <a:r>
              <a:rPr sz="1238" b="0">
                <a:solidFill>
                  <a:srgbClr val="14233A"/>
                </a:solidFill>
                <a:latin typeface="Aptos"/>
                <a:ea typeface="Aptos"/>
                <a:cs typeface="Aptos"/>
              </a:rPr>
              <a:t>Role-specific questions assess</a:t>
            </a:r>
          </a:p>
          <a:p xmlns:a="http://schemas.openxmlformats.org/drawingml/2006/main">
            <a:pPr algn="ctr">
              <a:buNone/>
              <a:defRPr sz="1238" b="0">
                <a:solidFill>
                  <a:srgbClr val="14233A"/>
                </a:solidFill>
                <a:latin typeface="Aptos"/>
                <a:ea typeface="Aptos"/>
                <a:cs typeface="Aptos"/>
              </a:defRPr>
            </a:pPr>
            <a:r>
              <a:rPr sz="1238" b="0">
                <a:solidFill>
                  <a:srgbClr val="14233A"/>
                </a:solidFill>
                <a:latin typeface="Aptos"/>
                <a:ea typeface="Aptos"/>
                <a:cs typeface="Aptos"/>
              </a:rPr>
              <a:t>knowledge + problem-solving</a:t>
            </a:r>
          </a:p>
        </p:txBody>
      </p:sp>
      <p:sp>
        <p:nvSpPr>
          <p:cNvPr id="19" name="comparison-scout-2">
            <a:extLst xmlns:a="http://schemas.openxmlformats.org/drawingml/2006/main">
              <a:ext uri="{FF2B5EF4-FFF2-40B4-BE49-F238E27FC236}">
                <a16:creationId xmlns:a16="http://schemas.microsoft.com/office/drawing/2014/main" id="{384E5609-1177-475B-A7FA-68348BC30C5E}"/>
              </a:ext>
            </a:extLst>
          </p:cNvPr>
          <p:cNvSpPr>
            <a:spLocks xmlns:a="http://schemas.openxmlformats.org/drawingml/2006/main" noGrp="1"/>
          </p:cNvSpPr>
          <p:nvPr/>
        </p:nvSpPr>
        <p:spPr>
          <a:xfrm xmlns:a="http://schemas.openxmlformats.org/drawingml/2006/main">
            <a:off x="7753350" y="4486275"/>
            <a:ext cx="3714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238" b="1">
                <a:solidFill>
                  <a:srgbClr val="07111F"/>
                </a:solidFill>
                <a:latin typeface="Aptos"/>
                <a:ea typeface="Aptos"/>
                <a:cs typeface="Aptos"/>
              </a:defRPr>
            </a:pPr>
            <a:r>
              <a:rPr sz="1238" b="1">
                <a:solidFill>
                  <a:srgbClr val="07111F"/>
                </a:solidFill>
                <a:latin typeface="Aptos"/>
                <a:ea typeface="Aptos"/>
                <a:cs typeface="Aptos"/>
              </a:rPr>
              <a:t>Multi-LLM technical pressure-testing;</a:t>
            </a:r>
          </a:p>
          <a:p xmlns:a="http://schemas.openxmlformats.org/drawingml/2006/main">
            <a:pPr algn="ctr">
              <a:buNone/>
              <a:defRPr sz="1238" b="1">
                <a:solidFill>
                  <a:srgbClr val="07111F"/>
                </a:solidFill>
                <a:latin typeface="Aptos"/>
                <a:ea typeface="Aptos"/>
                <a:cs typeface="Aptos"/>
              </a:defRPr>
            </a:pPr>
            <a:r>
              <a:rPr sz="1238" b="1">
                <a:solidFill>
                  <a:srgbClr val="07111F"/>
                </a:solidFill>
                <a:latin typeface="Aptos"/>
                <a:ea typeface="Aptos"/>
                <a:cs typeface="Aptos"/>
              </a:rPr>
              <a:t>scoring consistency independently audited†</a:t>
            </a:r>
          </a:p>
        </p:txBody>
      </p:sp>
      <p:sp>
        <p:nvSpPr>
          <p:cNvPr id="20" name="comparison-decision-band">
            <a:extLst xmlns:a="http://schemas.openxmlformats.org/drawingml/2006/main">
              <a:ext uri="{FF2B5EF4-FFF2-40B4-BE49-F238E27FC236}">
                <a16:creationId xmlns:a16="http://schemas.microsoft.com/office/drawing/2014/main" id="{C6D90BE8-B1D8-4608-9DD0-91CDCF927E7F}"/>
              </a:ext>
            </a:extLst>
          </p:cNvPr>
          <p:cNvSpPr>
            <a:spLocks xmlns:a="http://schemas.openxmlformats.org/drawingml/2006/main" noGrp="1"/>
          </p:cNvSpPr>
          <p:nvPr/>
        </p:nvSpPr>
        <p:spPr>
          <a:xfrm xmlns:a="http://schemas.openxmlformats.org/drawingml/2006/main">
            <a:off x="609600" y="5162550"/>
            <a:ext cx="10972800" cy="819150"/>
          </a:xfrm>
          <a:prstGeom xmlns:a="http://schemas.openxmlformats.org/drawingml/2006/main" prst="roundRect">
            <a:avLst>
              <a:gd name="adj" fmla="val 33333"/>
            </a:avLst>
          </a:prstGeom>
          <a:gradFill xmlns:a="http://schemas.openxmlformats.org/drawingml/2006/main">
            <a:gsLst>
              <a:gs pos="0">
                <a:srgbClr val="E6EEFF"/>
              </a:gs>
              <a:gs pos="100000">
                <a:srgbClr val="DDF8FF"/>
              </a:gs>
            </a:gsLst>
            <a:lin ang="0"/>
          </a:gradFill>
          <a:ln xmlns:a="http://schemas.openxmlformats.org/drawingml/2006/main" w="0">
            <a:noFill/>
            <a:prstDash val="solid"/>
          </a:ln>
        </p:spPr>
      </p:sp>
      <p:sp>
        <p:nvSpPr>
          <p:cNvPr id="21" name="comparison-decision">
            <a:extLst xmlns:a="http://schemas.openxmlformats.org/drawingml/2006/main">
              <a:ext uri="{FF2B5EF4-FFF2-40B4-BE49-F238E27FC236}">
                <a16:creationId xmlns:a16="http://schemas.microsoft.com/office/drawing/2014/main" id="{ED6A7015-3DE2-4250-89BE-3B90945C3530}"/>
              </a:ext>
            </a:extLst>
          </p:cNvPr>
          <p:cNvSpPr>
            <a:spLocks xmlns:a="http://schemas.openxmlformats.org/drawingml/2006/main" noGrp="1"/>
          </p:cNvSpPr>
          <p:nvPr/>
        </p:nvSpPr>
        <p:spPr>
          <a:xfrm xmlns:a="http://schemas.openxmlformats.org/drawingml/2006/main">
            <a:off x="781050" y="5305425"/>
            <a:ext cx="2190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buNone/>
              <a:defRPr sz="1050" b="1">
                <a:solidFill>
                  <a:srgbClr val="2C6BFF"/>
                </a:solidFill>
                <a:latin typeface="Aptos"/>
                <a:ea typeface="Aptos"/>
                <a:cs typeface="Aptos"/>
              </a:defRPr>
            </a:pPr>
            <a:r>
              <a:rPr sz="1050" b="1">
                <a:solidFill>
                  <a:srgbClr val="2C6BFF"/>
                </a:solidFill>
                <a:latin typeface="Aptos"/>
                <a:ea typeface="Aptos"/>
                <a:cs typeface="Aptos"/>
              </a:rPr>
              <a:t>AI-FIRST + SPEED</a:t>
            </a:r>
          </a:p>
        </p:txBody>
      </p:sp>
      <p:sp>
        <p:nvSpPr>
          <p:cNvPr id="22" name="comparison-caveat">
            <a:extLst xmlns:a="http://schemas.openxmlformats.org/drawingml/2006/main">
              <a:ext uri="{FF2B5EF4-FFF2-40B4-BE49-F238E27FC236}">
                <a16:creationId xmlns:a16="http://schemas.microsoft.com/office/drawing/2014/main" id="{E436A9B9-F81C-49BE-BEAC-48BB8FE22096}"/>
              </a:ext>
            </a:extLst>
          </p:cNvPr>
          <p:cNvSpPr>
            <a:spLocks xmlns:a="http://schemas.openxmlformats.org/drawingml/2006/main" noGrp="1"/>
          </p:cNvSpPr>
          <p:nvPr/>
        </p:nvSpPr>
        <p:spPr>
          <a:xfrm xmlns:a="http://schemas.openxmlformats.org/drawingml/2006/main">
            <a:off x="609600" y="6057900"/>
            <a:ext cx="10572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r>
              <a:rPr sz="900">
                <a:solidFill>
                  <a:srgbClr val="5C6A7E"/>
                </a:solidFill>
                <a:latin typeface="Aptos"/>
                <a:ea typeface="Aptos"/>
                <a:cs typeface="Aptos"/>
              </a:rPr>
              <a:t>*Bullhorn says available now; its KB says under active design / pre-GA. Confirm tenant access, signals and references.</a:t>
            </a:r>
          </a:p>
          <a:p xmlns:a="http://schemas.openxmlformats.org/drawingml/2006/main">
            <a:pPr algn="l"/>
            <a:r>
              <a:rPr sz="900">
                <a:solidFill>
                  <a:srgbClr val="5C6A7E"/>
                </a:solidFill>
                <a:latin typeface="Aptos"/>
                <a:ea typeface="Aptos"/>
                <a:cs typeface="Aptos"/>
              </a:rPr>
              <a:t>†Scout claims and integration status are company-reported. ‡TurboCheck founded 2023; Face ID scope is public.</a:t>
            </a:r>
          </a:p>
        </p:txBody>
      </p:sp>
      <p:sp>
        <p:nvSpPr>
          <p:cNvPr id="23" name="footer-line-6">
            <a:extLst xmlns:a="http://schemas.openxmlformats.org/drawingml/2006/main">
              <a:ext uri="{FF2B5EF4-FFF2-40B4-BE49-F238E27FC236}">
                <a16:creationId xmlns:a16="http://schemas.microsoft.com/office/drawing/2014/main" id="{51B2ECC1-EB99-4B81-B975-61C6A81096AA}"/>
              </a:ext>
            </a:extLst>
          </p:cNvPr>
          <p:cNvSpPr>
            <a:spLocks xmlns:a="http://schemas.openxmlformats.org/drawingml/2006/main" noGrp="1"/>
          </p:cNvSpPr>
          <p:nvPr/>
        </p:nvSpPr>
        <p:spPr>
          <a:xfrm xmlns:a="http://schemas.openxmlformats.org/drawingml/2006/main">
            <a:off x="609600" y="6410325"/>
            <a:ext cx="10972800" cy="0"/>
          </a:xfrm>
          <a:prstGeom xmlns:a="http://schemas.openxmlformats.org/drawingml/2006/main" prst="line">
            <a:avLst/>
          </a:prstGeom>
          <a:noFill xmlns:a="http://schemas.openxmlformats.org/drawingml/2006/main"/>
          <a:ln xmlns:a="http://schemas.openxmlformats.org/drawingml/2006/main" w="9525">
            <a:solidFill>
              <a:srgbClr val="162845">
                <a:alpha val="16000"/>
              </a:srgbClr>
            </a:solidFill>
            <a:prstDash val="solid"/>
          </a:ln>
        </p:spPr>
      </p:sp>
      <p:sp>
        <p:nvSpPr>
          <p:cNvPr id="24" name="footer-label-6">
            <a:extLst xmlns:a="http://schemas.openxmlformats.org/drawingml/2006/main">
              <a:ext uri="{FF2B5EF4-FFF2-40B4-BE49-F238E27FC236}">
                <a16:creationId xmlns:a16="http://schemas.microsoft.com/office/drawing/2014/main" id="{BB0BE1BA-079F-42B2-84F1-F5FFF594DAD2}"/>
              </a:ext>
            </a:extLst>
          </p:cNvPr>
          <p:cNvSpPr>
            <a:spLocks xmlns:a="http://schemas.openxmlformats.org/drawingml/2006/main" noGrp="1"/>
          </p:cNvSpPr>
          <p:nvPr/>
        </p:nvSpPr>
        <p:spPr>
          <a:xfrm xmlns:a="http://schemas.openxmlformats.org/drawingml/2006/main">
            <a:off x="609600" y="6486525"/>
            <a:ext cx="2286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1">
                <a:solidFill>
                  <a:srgbClr val="728096"/>
                </a:solidFill>
                <a:latin typeface="Aptos"/>
                <a:ea typeface="Aptos"/>
                <a:cs typeface="Aptos"/>
              </a:defRPr>
            </a:pPr>
            <a:r>
              <a:rPr sz="825" b="1">
                <a:solidFill>
                  <a:srgbClr val="728096"/>
                </a:solidFill>
                <a:latin typeface="Aptos"/>
                <a:ea typeface="Aptos"/>
                <a:cs typeface="Aptos"/>
              </a:rPr>
              <a:t>SCOUT FOR EPIQ</a:t>
            </a:r>
          </a:p>
        </p:txBody>
      </p:sp>
      <p:sp>
        <p:nvSpPr>
          <p:cNvPr id="25" name="footer-page-6">
            <a:extLst xmlns:a="http://schemas.openxmlformats.org/drawingml/2006/main">
              <a:ext uri="{FF2B5EF4-FFF2-40B4-BE49-F238E27FC236}">
                <a16:creationId xmlns:a16="http://schemas.microsoft.com/office/drawing/2014/main" id="{66C837F7-CE60-4AC3-A93C-B0D53D5D0DDF}"/>
              </a:ext>
            </a:extLst>
          </p:cNvPr>
          <p:cNvSpPr>
            <a:spLocks xmlns:a="http://schemas.openxmlformats.org/drawingml/2006/main" noGrp="1"/>
          </p:cNvSpPr>
          <p:nvPr/>
        </p:nvSpPr>
        <p:spPr>
          <a:xfrm xmlns:a="http://schemas.openxmlformats.org/drawingml/2006/main">
            <a:off x="10953750" y="6486525"/>
            <a:ext cx="6286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825" b="1">
                <a:solidFill>
                  <a:srgbClr val="728096"/>
                </a:solidFill>
                <a:latin typeface="Aptos"/>
                <a:ea typeface="Aptos"/>
                <a:cs typeface="Aptos"/>
              </a:defRPr>
            </a:pPr>
            <a:r>
              <a:rPr sz="825" b="1">
                <a:solidFill>
                  <a:srgbClr val="728096"/>
                </a:solidFill>
                <a:latin typeface="Aptos"/>
                <a:ea typeface="Aptos"/>
                <a:cs typeface="Aptos"/>
              </a:rPr>
              <a:t>06</a:t>
            </a:r>
          </a:p>
        </p:txBody>
      </p:sp>
      <p:sp>
        <p:nvSpPr>
          <p:cNvPr id="27" name="comparison-bullhorn-3">
            <a:extLst xmlns:a="http://schemas.openxmlformats.org/drawingml/2006/main">
              <a:ext uri="{FF2B5EF4-FFF2-40B4-BE49-F238E27FC236}">
                <a16:creationId xmlns:a16="http://schemas.microsoft.com/office/drawing/2014/main" id="{1452609D-D94A-46D8-BE01-64719EBBEA8C}"/>
              </a:ext>
            </a:extLst>
          </p:cNvPr>
          <p:cNvSpPr>
            <a:spLocks xmlns:a="http://schemas.openxmlformats.org/drawingml/2006/main" noGrp="1"/>
          </p:cNvSpPr>
          <p:nvPr/>
        </p:nvSpPr>
        <p:spPr>
          <a:xfrm xmlns:a="http://schemas.openxmlformats.org/drawingml/2006/main">
            <a:off x="3295650" y="5248275"/>
            <a:ext cx="3714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238">
                <a:solidFill>
                  <a:srgbClr val="14233A"/>
                </a:solidFill>
                <a:latin typeface="Aptos"/>
                <a:ea typeface="Aptos"/>
                <a:cs typeface="Aptos"/>
              </a:defRPr>
            </a:pPr>
            <a:r>
              <a:rPr sz="1238">
                <a:solidFill>
                  <a:srgbClr val="14233A"/>
                </a:solidFill>
                <a:latin typeface="Aptos"/>
                <a:ea typeface="Aptos"/>
                <a:cs typeface="Aptos"/>
              </a:rPr>
              <a:t>AI suite embedded across a broad</a:t>
            </a:r>
          </a:p>
          <a:p xmlns:a="http://schemas.openxmlformats.org/drawingml/2006/main">
            <a:pPr algn="ctr">
              <a:buNone/>
              <a:defRPr sz="1238">
                <a:solidFill>
                  <a:srgbClr val="14233A"/>
                </a:solidFill>
                <a:latin typeface="Aptos"/>
                <a:ea typeface="Aptos"/>
                <a:cs typeface="Aptos"/>
              </a:defRPr>
            </a:pPr>
            <a:r>
              <a:rPr sz="1238">
                <a:solidFill>
                  <a:srgbClr val="14233A"/>
                </a:solidFill>
                <a:latin typeface="Aptos"/>
                <a:ea typeface="Aptos"/>
                <a:cs typeface="Aptos"/>
              </a:rPr>
              <a:t>ATS/CRM + automation ecosystem</a:t>
            </a:r>
          </a:p>
        </p:txBody>
      </p:sp>
      <p:sp>
        <p:nvSpPr>
          <p:cNvPr id="28" name="comparison-scout-3">
            <a:extLst xmlns:a="http://schemas.openxmlformats.org/drawingml/2006/main">
              <a:ext uri="{FF2B5EF4-FFF2-40B4-BE49-F238E27FC236}">
                <a16:creationId xmlns:a16="http://schemas.microsoft.com/office/drawing/2014/main" id="{27EDCB4E-8D7D-4155-BC58-EE8326912E07}"/>
              </a:ext>
            </a:extLst>
          </p:cNvPr>
          <p:cNvSpPr>
            <a:spLocks xmlns:a="http://schemas.openxmlformats.org/drawingml/2006/main" noGrp="1"/>
          </p:cNvSpPr>
          <p:nvPr/>
        </p:nvSpPr>
        <p:spPr>
          <a:xfrm xmlns:a="http://schemas.openxmlformats.org/drawingml/2006/main">
            <a:off x="7753350" y="5248275"/>
            <a:ext cx="371475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238" b="1">
                <a:solidFill>
                  <a:srgbClr val="07111F"/>
                </a:solidFill>
                <a:latin typeface="Aptos"/>
                <a:ea typeface="Aptos"/>
                <a:cs typeface="Aptos"/>
              </a:defRPr>
            </a:pPr>
            <a:r>
              <a:rPr sz="1238" b="1">
                <a:solidFill>
                  <a:srgbClr val="07111F"/>
                </a:solidFill>
                <a:latin typeface="Aptos"/>
                <a:ea typeface="Aptos"/>
                <a:cs typeface="Aptos"/>
              </a:rPr>
              <a:t>AI-first end-to-end flow: ~2.2s score;</a:t>
            </a:r>
          </a:p>
          <a:p xmlns:a="http://schemas.openxmlformats.org/drawingml/2006/main">
            <a:pPr algn="ctr">
              <a:buNone/>
              <a:defRPr sz="1238" b="1">
                <a:solidFill>
                  <a:srgbClr val="07111F"/>
                </a:solidFill>
                <a:latin typeface="Aptos"/>
                <a:ea typeface="Aptos"/>
                <a:cs typeface="Aptos"/>
              </a:defRPr>
            </a:pPr>
            <a:r>
              <a:rPr sz="1238" b="1">
                <a:solidFill>
                  <a:srgbClr val="07111F"/>
                </a:solidFill>
                <a:latin typeface="Aptos"/>
                <a:ea typeface="Aptos"/>
                <a:cs typeface="Aptos"/>
              </a:rPr>
              <a:t>some interviews begin in ~5 minutes†</a:t>
            </a:r>
          </a:p>
        </p:txBody>
      </p:sp>
    </p:spTree>
    <p:extLst>
      <p:ext uri="{BB962C8B-B14F-4D97-AF65-F5344CB8AC3E}">
        <p14:creationId xmlns:p14="http://schemas.microsoft.com/office/powerpoint/2010/main" val="1984275089"/>
      </p:ext>
    </p:extLst>
  </p:cSld>
</p:sld>
</file>

<file path=ppt/slides/slide7.xml><?xml version="1.0" encoding="utf-8"?>
<p:sld xmlns:p="http://schemas.openxmlformats.org/presentationml/2006/main">
  <p:cSld>
    <p:bg>
      <p:bgPr>
        <a:gradFill xmlns:a="http://schemas.openxmlformats.org/drawingml/2006/main">
          <a:gsLst>
            <a:gs pos="0">
              <a:srgbClr val="06101F"/>
            </a:gs>
            <a:gs pos="100000">
              <a:srgbClr val="102746"/>
            </a:gs>
          </a:gsLst>
          <a:lin ang="8100000"/>
        </a:gradFill>
      </p:bgPr>
    </p:bg>
    <p:spTree>
      <p:nvGrpSpPr>
        <p:cNvPr id="1" name=""/>
        <p:cNvGrpSpPr/>
        <p:nvPr/>
      </p:nvGrpSpPr>
      <p:grpSpPr>
        <a:xfrm xmlns:a="http://schemas.openxmlformats.org/drawingml/2006/main"/>
      </p:grpSpPr>
      <p:sp>
        <p:nvSpPr>
          <p:cNvPr id="22" name="section-tag">
            <a:extLst xmlns:a="http://schemas.openxmlformats.org/drawingml/2006/main">
              <a:ext uri="{FF2B5EF4-FFF2-40B4-BE49-F238E27FC236}">
                <a16:creationId xmlns:a16="http://schemas.microsoft.com/office/drawing/2014/main" id="{4D1D0290-D43C-419D-A17D-B54A239AB8A7}"/>
              </a:ext>
            </a:extLst>
          </p:cNvPr>
          <p:cNvSpPr>
            <a:spLocks xmlns:a="http://schemas.openxmlformats.org/drawingml/2006/main" noGrp="1"/>
          </p:cNvSpPr>
          <p:nvPr/>
        </p:nvSpPr>
        <p:spPr>
          <a:xfrm xmlns:a="http://schemas.openxmlformats.org/drawingml/2006/main">
            <a:off x="609600" y="400050"/>
            <a:ext cx="4095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57D7FF"/>
                </a:solidFill>
                <a:latin typeface="Aptos"/>
                <a:ea typeface="Aptos"/>
                <a:cs typeface="Aptos"/>
              </a:defRPr>
            </a:pPr>
            <a:r>
              <a:rPr sz="1050" b="1">
                <a:solidFill>
                  <a:srgbClr val="57D7FF"/>
                </a:solidFill>
                <a:latin typeface="Aptos"/>
                <a:ea typeface="Aptos"/>
                <a:cs typeface="Aptos"/>
              </a:rPr>
              <a:t>EPIQ BUSINESS IMPACT</a:t>
            </a:r>
          </a:p>
        </p:txBody>
      </p:sp>
      <p:sp>
        <p:nvSpPr>
          <p:cNvPr id="2" name="confidential">
            <a:extLst xmlns:a="http://schemas.openxmlformats.org/drawingml/2006/main">
              <a:ext uri="{FF2B5EF4-FFF2-40B4-BE49-F238E27FC236}">
                <a16:creationId xmlns:a16="http://schemas.microsoft.com/office/drawing/2014/main" id="{B76A94C2-2852-44A9-9389-9962A4FB37AE}"/>
              </a:ext>
            </a:extLst>
          </p:cNvPr>
          <p:cNvSpPr>
            <a:spLocks xmlns:a="http://schemas.openxmlformats.org/drawingml/2006/main" noGrp="1"/>
          </p:cNvSpPr>
          <p:nvPr/>
        </p:nvSpPr>
        <p:spPr>
          <a:xfrm xmlns:a="http://schemas.openxmlformats.org/drawingml/2006/main">
            <a:off x="9048750" y="400050"/>
            <a:ext cx="25336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900" b="1">
                <a:solidFill>
                  <a:srgbClr val="B5C4D8"/>
                </a:solidFill>
                <a:latin typeface="Aptos"/>
                <a:ea typeface="Aptos"/>
                <a:cs typeface="Aptos"/>
              </a:defRPr>
            </a:pPr>
            <a:r>
              <a:rPr sz="900" b="1">
                <a:solidFill>
                  <a:srgbClr val="B5C4D8"/>
                </a:solidFill>
                <a:latin typeface="Aptos"/>
                <a:ea typeface="Aptos"/>
                <a:cs typeface="Aptos"/>
              </a:rPr>
              <a:t>CONFIDENTIAL DISCUSSION</a:t>
            </a:r>
          </a:p>
        </p:txBody>
      </p:sp>
      <p:sp>
        <p:nvSpPr>
          <p:cNvPr id="3" name="roi-title">
            <a:extLst xmlns:a="http://schemas.openxmlformats.org/drawingml/2006/main">
              <a:ext uri="{FF2B5EF4-FFF2-40B4-BE49-F238E27FC236}">
                <a16:creationId xmlns:a16="http://schemas.microsoft.com/office/drawing/2014/main" id="{4C6DA27E-EF73-44C9-86A6-FF898F2FC998}"/>
              </a:ext>
            </a:extLst>
          </p:cNvPr>
          <p:cNvSpPr>
            <a:spLocks xmlns:a="http://schemas.openxmlformats.org/drawingml/2006/main" noGrp="1"/>
          </p:cNvSpPr>
          <p:nvPr/>
        </p:nvSpPr>
        <p:spPr>
          <a:xfrm xmlns:a="http://schemas.openxmlformats.org/drawingml/2006/main">
            <a:off x="609600" y="838200"/>
            <a:ext cx="10572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3525" b="1">
                <a:solidFill>
                  <a:srgbClr val="FFFFFF"/>
                </a:solidFill>
                <a:latin typeface="Aptos Display"/>
                <a:ea typeface="Aptos Display"/>
                <a:cs typeface="Aptos Display"/>
              </a:defRPr>
            </a:pPr>
            <a:r>
              <a:rPr sz="3525" b="1">
                <a:solidFill>
                  <a:srgbClr val="FFFFFF"/>
                </a:solidFill>
                <a:latin typeface="Aptos Display"/>
                <a:ea typeface="Aptos Display"/>
                <a:cs typeface="Aptos Display"/>
              </a:rPr>
              <a:t>Epiq’s operating data implies ~44 days to fill</a:t>
            </a:r>
          </a:p>
        </p:txBody>
      </p:sp>
      <p:sp>
        <p:nvSpPr>
          <p:cNvPr id="4" name="roi-framing">
            <a:extLst xmlns:a="http://schemas.openxmlformats.org/drawingml/2006/main">
              <a:ext uri="{FF2B5EF4-FFF2-40B4-BE49-F238E27FC236}">
                <a16:creationId xmlns:a16="http://schemas.microsoft.com/office/drawing/2014/main" id="{8CB82567-4A20-41FE-B6AF-647A2AE49710}"/>
              </a:ext>
            </a:extLst>
          </p:cNvPr>
          <p:cNvSpPr>
            <a:spLocks xmlns:a="http://schemas.openxmlformats.org/drawingml/2006/main" noGrp="1"/>
          </p:cNvSpPr>
          <p:nvPr/>
        </p:nvSpPr>
        <p:spPr>
          <a:xfrm xmlns:a="http://schemas.openxmlformats.org/drawingml/2006/main">
            <a:off x="609600" y="1600200"/>
            <a:ext cx="10001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75" b="0">
                <a:solidFill>
                  <a:srgbClr val="C8D7E8"/>
                </a:solidFill>
                <a:latin typeface="Aptos"/>
                <a:ea typeface="Aptos"/>
                <a:cs typeface="Aptos"/>
              </a:defRPr>
            </a:pPr>
            <a:r>
              <a:rPr sz="1575" b="0">
                <a:solidFill>
                  <a:srgbClr val="C8D7E8"/>
                </a:solidFill>
                <a:latin typeface="Aptos"/>
                <a:ea typeface="Aptos"/>
                <a:cs typeface="Aptos"/>
              </a:rPr>
              <a:t>The intake also reports 14 days. Both figures may be valid if they use different populations or definitions.</a:t>
            </a:r>
          </a:p>
        </p:txBody>
      </p:sp>
      <p:sp>
        <p:nvSpPr>
          <p:cNvPr id="5" name="roi-14">
            <a:extLst xmlns:a="http://schemas.openxmlformats.org/drawingml/2006/main">
              <a:ext uri="{FF2B5EF4-FFF2-40B4-BE49-F238E27FC236}">
                <a16:creationId xmlns:a16="http://schemas.microsoft.com/office/drawing/2014/main" id="{69A91B14-5C6E-4C9E-BC31-42D912CB4158}"/>
              </a:ext>
            </a:extLst>
          </p:cNvPr>
          <p:cNvSpPr>
            <a:spLocks xmlns:a="http://schemas.openxmlformats.org/drawingml/2006/main" noGrp="1"/>
          </p:cNvSpPr>
          <p:nvPr/>
        </p:nvSpPr>
        <p:spPr>
          <a:xfrm xmlns:a="http://schemas.openxmlformats.org/drawingml/2006/main">
            <a:off x="800100" y="2419350"/>
            <a:ext cx="22860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7950" b="1">
                <a:solidFill>
                  <a:srgbClr val="8B83FF"/>
                </a:solidFill>
                <a:latin typeface="Aptos Display"/>
                <a:ea typeface="Aptos Display"/>
                <a:cs typeface="Aptos Display"/>
              </a:defRPr>
            </a:pPr>
            <a:r>
              <a:rPr sz="7950" b="1">
                <a:solidFill>
                  <a:srgbClr val="8B83FF"/>
                </a:solidFill>
                <a:latin typeface="Aptos Display"/>
                <a:ea typeface="Aptos Display"/>
                <a:cs typeface="Aptos Display"/>
              </a:rPr>
              <a:t>14</a:t>
            </a:r>
          </a:p>
        </p:txBody>
      </p:sp>
      <p:sp>
        <p:nvSpPr>
          <p:cNvPr id="6" name="roi-14-label">
            <a:extLst xmlns:a="http://schemas.openxmlformats.org/drawingml/2006/main">
              <a:ext uri="{FF2B5EF4-FFF2-40B4-BE49-F238E27FC236}">
                <a16:creationId xmlns:a16="http://schemas.microsoft.com/office/drawing/2014/main" id="{D056B341-E980-4C14-9187-911DA620BCE2}"/>
              </a:ext>
            </a:extLst>
          </p:cNvPr>
          <p:cNvSpPr>
            <a:spLocks xmlns:a="http://schemas.openxmlformats.org/drawingml/2006/main" noGrp="1"/>
          </p:cNvSpPr>
          <p:nvPr/>
        </p:nvSpPr>
        <p:spPr>
          <a:xfrm xmlns:a="http://schemas.openxmlformats.org/drawingml/2006/main">
            <a:off x="800100" y="3524250"/>
            <a:ext cx="2286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DAYS REPORTED</a:t>
            </a:r>
          </a:p>
        </p:txBody>
      </p:sp>
      <p:sp>
        <p:nvSpPr>
          <p:cNvPr id="7" name="roi-connector">
            <a:extLst xmlns:a="http://schemas.openxmlformats.org/drawingml/2006/main">
              <a:ext uri="{FF2B5EF4-FFF2-40B4-BE49-F238E27FC236}">
                <a16:creationId xmlns:a16="http://schemas.microsoft.com/office/drawing/2014/main" id="{4C262220-695C-4F09-BE36-9C6398A248C5}"/>
              </a:ext>
            </a:extLst>
          </p:cNvPr>
          <p:cNvSpPr>
            <a:spLocks xmlns:a="http://schemas.openxmlformats.org/drawingml/2006/main" noGrp="1"/>
          </p:cNvSpPr>
          <p:nvPr/>
        </p:nvSpPr>
        <p:spPr>
          <a:xfrm xmlns:a="http://schemas.openxmlformats.org/drawingml/2006/main">
            <a:off x="3676650" y="3105150"/>
            <a:ext cx="2343150" cy="0"/>
          </a:xfrm>
          <a:prstGeom xmlns:a="http://schemas.openxmlformats.org/drawingml/2006/main" prst="line">
            <a:avLst/>
          </a:prstGeom>
          <a:noFill xmlns:a="http://schemas.openxmlformats.org/drawingml/2006/main"/>
          <a:ln xmlns:a="http://schemas.openxmlformats.org/drawingml/2006/main" w="19050">
            <a:solidFill>
              <a:srgbClr val="FFFFFF">
                <a:alpha val="28000"/>
              </a:srgbClr>
            </a:solidFill>
            <a:prstDash val="dash"/>
          </a:ln>
        </p:spPr>
      </p:sp>
      <p:sp>
        <p:nvSpPr>
          <p:cNvPr id="8" name="roi-reconcile">
            <a:extLst xmlns:a="http://schemas.openxmlformats.org/drawingml/2006/main">
              <a:ext uri="{FF2B5EF4-FFF2-40B4-BE49-F238E27FC236}">
                <a16:creationId xmlns:a16="http://schemas.microsoft.com/office/drawing/2014/main" id="{15344F23-664A-4E2C-BB5F-B39A69D4A673}"/>
              </a:ext>
            </a:extLst>
          </p:cNvPr>
          <p:cNvSpPr>
            <a:spLocks xmlns:a="http://schemas.openxmlformats.org/drawingml/2006/main" noGrp="1"/>
          </p:cNvSpPr>
          <p:nvPr/>
        </p:nvSpPr>
        <p:spPr>
          <a:xfrm xmlns:a="http://schemas.openxmlformats.org/drawingml/2006/main">
            <a:off x="4191000" y="2667000"/>
            <a:ext cx="13335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050" b="1">
                <a:solidFill>
                  <a:srgbClr val="AFC0D6"/>
                </a:solidFill>
                <a:latin typeface="Aptos"/>
                <a:ea typeface="Aptos"/>
                <a:cs typeface="Aptos"/>
              </a:defRPr>
            </a:pPr>
            <a:r>
              <a:rPr sz="1050" b="1">
                <a:solidFill>
                  <a:srgbClr val="AFC0D6"/>
                </a:solidFill>
                <a:latin typeface="Aptos"/>
                <a:ea typeface="Aptos"/>
                <a:cs typeface="Aptos"/>
              </a:rPr>
              <a:t>RECONCILE</a:t>
            </a:r>
          </a:p>
          <a:p xmlns:a="http://schemas.openxmlformats.org/drawingml/2006/main">
            <a:pPr algn="ctr">
              <a:buNone/>
              <a:defRPr sz="1050" b="1">
                <a:solidFill>
                  <a:srgbClr val="AFC0D6"/>
                </a:solidFill>
                <a:latin typeface="Aptos"/>
                <a:ea typeface="Aptos"/>
                <a:cs typeface="Aptos"/>
              </a:defRPr>
            </a:pPr>
            <a:r>
              <a:rPr sz="1050" b="1">
                <a:solidFill>
                  <a:srgbClr val="AFC0D6"/>
                </a:solidFill>
                <a:latin typeface="Aptos"/>
                <a:ea typeface="Aptos"/>
                <a:cs typeface="Aptos"/>
              </a:rPr>
              <a:t>DEFINITIONS</a:t>
            </a:r>
          </a:p>
        </p:txBody>
      </p:sp>
      <p:sp>
        <p:nvSpPr>
          <p:cNvPr id="9" name="roi-438">
            <a:extLst xmlns:a="http://schemas.openxmlformats.org/drawingml/2006/main">
              <a:ext uri="{FF2B5EF4-FFF2-40B4-BE49-F238E27FC236}">
                <a16:creationId xmlns:a16="http://schemas.microsoft.com/office/drawing/2014/main" id="{B1FFAE66-89C1-47E7-A37C-4611BC547FA1}"/>
              </a:ext>
            </a:extLst>
          </p:cNvPr>
          <p:cNvSpPr>
            <a:spLocks xmlns:a="http://schemas.openxmlformats.org/drawingml/2006/main" noGrp="1"/>
          </p:cNvSpPr>
          <p:nvPr/>
        </p:nvSpPr>
        <p:spPr>
          <a:xfrm xmlns:a="http://schemas.openxmlformats.org/drawingml/2006/main">
            <a:off x="6429375" y="2343150"/>
            <a:ext cx="3143250" cy="1181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7950" b="1">
                <a:solidFill>
                  <a:srgbClr val="57D7FF"/>
                </a:solidFill>
                <a:latin typeface="Aptos Display"/>
                <a:ea typeface="Aptos Display"/>
                <a:cs typeface="Aptos Display"/>
              </a:defRPr>
            </a:pPr>
            <a:r>
              <a:rPr sz="7950" b="1">
                <a:solidFill>
                  <a:srgbClr val="57D7FF"/>
                </a:solidFill>
                <a:latin typeface="Aptos Display"/>
                <a:ea typeface="Aptos Display"/>
                <a:cs typeface="Aptos Display"/>
              </a:rPr>
              <a:t>43.8</a:t>
            </a:r>
          </a:p>
        </p:txBody>
      </p:sp>
      <p:sp>
        <p:nvSpPr>
          <p:cNvPr id="10" name="roi-438-label">
            <a:extLst xmlns:a="http://schemas.openxmlformats.org/drawingml/2006/main">
              <a:ext uri="{FF2B5EF4-FFF2-40B4-BE49-F238E27FC236}">
                <a16:creationId xmlns:a16="http://schemas.microsoft.com/office/drawing/2014/main" id="{A03D9F72-2853-4F73-997B-17B60F8283F8}"/>
              </a:ext>
            </a:extLst>
          </p:cNvPr>
          <p:cNvSpPr>
            <a:spLocks xmlns:a="http://schemas.openxmlformats.org/drawingml/2006/main" noGrp="1"/>
          </p:cNvSpPr>
          <p:nvPr/>
        </p:nvSpPr>
        <p:spPr>
          <a:xfrm xmlns:a="http://schemas.openxmlformats.org/drawingml/2006/main">
            <a:off x="6429375" y="3524250"/>
            <a:ext cx="3143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DAYS IMPLIED</a:t>
            </a:r>
          </a:p>
        </p:txBody>
      </p:sp>
      <p:sp>
        <p:nvSpPr>
          <p:cNvPr id="11" name="roi-formula">
            <a:extLst xmlns:a="http://schemas.openxmlformats.org/drawingml/2006/main">
              <a:ext uri="{FF2B5EF4-FFF2-40B4-BE49-F238E27FC236}">
                <a16:creationId xmlns:a16="http://schemas.microsoft.com/office/drawing/2014/main" id="{6517A01E-3AD0-4965-8503-903EB1FEECEB}"/>
              </a:ext>
            </a:extLst>
          </p:cNvPr>
          <p:cNvSpPr>
            <a:spLocks xmlns:a="http://schemas.openxmlformats.org/drawingml/2006/main" noGrp="1"/>
          </p:cNvSpPr>
          <p:nvPr/>
        </p:nvSpPr>
        <p:spPr>
          <a:xfrm xmlns:a="http://schemas.openxmlformats.org/drawingml/2006/main">
            <a:off x="6353175" y="3905250"/>
            <a:ext cx="3333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buNone/>
              <a:defRPr sz="1275" b="0">
                <a:solidFill>
                  <a:srgbClr val="C8D7E8"/>
                </a:solidFill>
                <a:latin typeface="Aptos"/>
                <a:ea typeface="Aptos"/>
                <a:cs typeface="Aptos"/>
              </a:defRPr>
            </a:pPr>
            <a:r>
              <a:rPr sz="1275" b="0">
                <a:solidFill>
                  <a:srgbClr val="C8D7E8"/>
                </a:solidFill>
                <a:latin typeface="Aptos"/>
                <a:ea typeface="Aptos"/>
                <a:cs typeface="Aptos"/>
              </a:rPr>
              <a:t>24 active reqs  ×  365  ÷  200 annual hires</a:t>
            </a:r>
          </a:p>
        </p:txBody>
      </p:sp>
      <p:sp>
        <p:nvSpPr>
          <p:cNvPr id="12" name="roi-conservative-band">
            <a:extLst xmlns:a="http://schemas.openxmlformats.org/drawingml/2006/main">
              <a:ext uri="{FF2B5EF4-FFF2-40B4-BE49-F238E27FC236}">
                <a16:creationId xmlns:a16="http://schemas.microsoft.com/office/drawing/2014/main" id="{39A3FF5D-CEE3-4AD9-8B26-4B23BB1022D7}"/>
              </a:ext>
            </a:extLst>
          </p:cNvPr>
          <p:cNvSpPr>
            <a:spLocks xmlns:a="http://schemas.openxmlformats.org/drawingml/2006/main" noGrp="1"/>
          </p:cNvSpPr>
          <p:nvPr/>
        </p:nvSpPr>
        <p:spPr>
          <a:xfrm xmlns:a="http://schemas.openxmlformats.org/drawingml/2006/main">
            <a:off x="609600" y="4572000"/>
            <a:ext cx="10972800" cy="685800"/>
          </a:xfrm>
          <a:prstGeom xmlns:a="http://schemas.openxmlformats.org/drawingml/2006/main" prst="roundRect">
            <a:avLst>
              <a:gd name="adj" fmla="val 27778"/>
            </a:avLst>
          </a:prstGeom>
          <a:gradFill xmlns:a="http://schemas.openxmlformats.org/drawingml/2006/main">
            <a:gsLst>
              <a:gs pos="0">
                <a:srgbClr val="57D7FF"/>
              </a:gs>
              <a:gs pos="100000">
                <a:srgbClr val="62E2B5"/>
              </a:gs>
            </a:gsLst>
            <a:lin ang="0"/>
          </a:gra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3" name="roi-conservative">
            <a:extLst xmlns:a="http://schemas.openxmlformats.org/drawingml/2006/main">
              <a:ext uri="{FF2B5EF4-FFF2-40B4-BE49-F238E27FC236}">
                <a16:creationId xmlns:a16="http://schemas.microsoft.com/office/drawing/2014/main" id="{1D8536BC-0540-4594-8CB6-60F289E04F1F}"/>
              </a:ext>
            </a:extLst>
          </p:cNvPr>
          <p:cNvSpPr>
            <a:spLocks xmlns:a="http://schemas.openxmlformats.org/drawingml/2006/main" noGrp="1"/>
          </p:cNvSpPr>
          <p:nvPr/>
        </p:nvSpPr>
        <p:spPr>
          <a:xfrm xmlns:a="http://schemas.openxmlformats.org/drawingml/2006/main">
            <a:off x="895350" y="4762500"/>
            <a:ext cx="104013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buNone/>
              <a:defRPr sz="1725" b="1">
                <a:solidFill>
                  <a:srgbClr val="07111F"/>
                </a:solidFill>
                <a:latin typeface="Aptos"/>
                <a:ea typeface="Aptos"/>
                <a:cs typeface="Aptos"/>
              </a:defRPr>
            </a:pPr>
            <a:r>
              <a:rPr sz="1725" b="1">
                <a:solidFill>
                  <a:srgbClr val="07111F"/>
                </a:solidFill>
                <a:latin typeface="Aptos"/>
                <a:ea typeface="Aptos"/>
                <a:cs typeface="Aptos"/>
              </a:rPr>
              <a:t>$0 of time-to-fill benefit is counted until Epiq confirms the baseline.</a:t>
            </a:r>
          </a:p>
        </p:txBody>
      </p:sp>
      <p:sp>
        <p:nvSpPr>
          <p:cNvPr id="14" name="roi-business-label">
            <a:extLst xmlns:a="http://schemas.openxmlformats.org/drawingml/2006/main">
              <a:ext uri="{FF2B5EF4-FFF2-40B4-BE49-F238E27FC236}">
                <a16:creationId xmlns:a16="http://schemas.microsoft.com/office/drawing/2014/main" id="{C9EBE868-0B29-437C-85A2-4B4B7BC66B18}"/>
              </a:ext>
            </a:extLst>
          </p:cNvPr>
          <p:cNvSpPr>
            <a:spLocks xmlns:a="http://schemas.openxmlformats.org/drawingml/2006/main" noGrp="1"/>
          </p:cNvSpPr>
          <p:nvPr/>
        </p:nvSpPr>
        <p:spPr>
          <a:xfrm xmlns:a="http://schemas.openxmlformats.org/drawingml/2006/main">
            <a:off x="609600" y="5562600"/>
            <a:ext cx="2667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050" b="1">
                <a:solidFill>
                  <a:srgbClr val="57D7FF"/>
                </a:solidFill>
                <a:latin typeface="Aptos"/>
                <a:ea typeface="Aptos"/>
                <a:cs typeface="Aptos"/>
              </a:defRPr>
            </a:pPr>
            <a:r>
              <a:rPr sz="1050" b="1">
                <a:solidFill>
                  <a:srgbClr val="57D7FF"/>
                </a:solidFill>
                <a:latin typeface="Aptos"/>
                <a:ea typeface="Aptos"/>
                <a:cs typeface="Aptos"/>
              </a:rPr>
              <a:t>BUSINESS CASE TODAY</a:t>
            </a:r>
          </a:p>
        </p:txBody>
      </p:sp>
      <p:sp>
        <p:nvSpPr>
          <p:cNvPr id="15" name="roi-business-copy">
            <a:extLst xmlns:a="http://schemas.openxmlformats.org/drawingml/2006/main">
              <a:ext uri="{FF2B5EF4-FFF2-40B4-BE49-F238E27FC236}">
                <a16:creationId xmlns:a16="http://schemas.microsoft.com/office/drawing/2014/main" id="{9DB793A1-3FCB-4F2D-AD8D-5D83471AF00A}"/>
              </a:ext>
            </a:extLst>
          </p:cNvPr>
          <p:cNvSpPr>
            <a:spLocks xmlns:a="http://schemas.openxmlformats.org/drawingml/2006/main" noGrp="1"/>
          </p:cNvSpPr>
          <p:nvPr/>
        </p:nvSpPr>
        <p:spPr>
          <a:xfrm xmlns:a="http://schemas.openxmlformats.org/drawingml/2006/main">
            <a:off x="609600" y="5848350"/>
            <a:ext cx="742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1500" b="1">
                <a:solidFill>
                  <a:srgbClr val="FFFFFF"/>
                </a:solidFill>
                <a:latin typeface="Aptos"/>
                <a:ea typeface="Aptos"/>
                <a:cs typeface="Aptos"/>
              </a:defRPr>
            </a:pPr>
            <a:r>
              <a:rPr sz="1500" b="1">
                <a:solidFill>
                  <a:srgbClr val="FFFFFF"/>
                </a:solidFill>
                <a:latin typeface="Aptos"/>
                <a:ea typeface="Aptos"/>
                <a:cs typeface="Aptos"/>
              </a:rPr>
              <a:t>Recruiter capacity  •  candidate coverage  •  stronger integrity evidence</a:t>
            </a:r>
          </a:p>
        </p:txBody>
      </p:sp>
      <p:sp>
        <p:nvSpPr>
          <p:cNvPr id="16" name="roi-integration-label">
            <a:extLst xmlns:a="http://schemas.openxmlformats.org/drawingml/2006/main">
              <a:ext uri="{FF2B5EF4-FFF2-40B4-BE49-F238E27FC236}">
                <a16:creationId xmlns:a16="http://schemas.microsoft.com/office/drawing/2014/main" id="{35D7FB9F-5B4D-4B49-9CD7-85FCB26CE236}"/>
              </a:ext>
            </a:extLst>
          </p:cNvPr>
          <p:cNvSpPr>
            <a:spLocks xmlns:a="http://schemas.openxmlformats.org/drawingml/2006/main" noGrp="1"/>
          </p:cNvSpPr>
          <p:nvPr/>
        </p:nvSpPr>
        <p:spPr>
          <a:xfrm xmlns:a="http://schemas.openxmlformats.org/drawingml/2006/main">
            <a:off x="8572500" y="5562600"/>
            <a:ext cx="30099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975" b="1">
                <a:solidFill>
                  <a:srgbClr val="62E2B5"/>
                </a:solidFill>
                <a:latin typeface="Aptos"/>
                <a:ea typeface="Aptos"/>
                <a:cs typeface="Aptos"/>
              </a:defRPr>
            </a:pPr>
            <a:r>
              <a:rPr sz="975" b="1">
                <a:solidFill>
                  <a:srgbClr val="62E2B5"/>
                </a:solidFill>
                <a:latin typeface="Aptos"/>
                <a:ea typeface="Aptos"/>
                <a:cs typeface="Aptos"/>
              </a:rPr>
              <a:t>WORKING INTEGRATION ESTIMATE</a:t>
            </a:r>
          </a:p>
        </p:txBody>
      </p:sp>
      <p:sp>
        <p:nvSpPr>
          <p:cNvPr id="17" name="roi-integration">
            <a:extLst xmlns:a="http://schemas.openxmlformats.org/drawingml/2006/main">
              <a:ext uri="{FF2B5EF4-FFF2-40B4-BE49-F238E27FC236}">
                <a16:creationId xmlns:a16="http://schemas.microsoft.com/office/drawing/2014/main" id="{C71A7EE2-6C6D-4226-AB24-F98052D2F328}"/>
              </a:ext>
            </a:extLst>
          </p:cNvPr>
          <p:cNvSpPr>
            <a:spLocks xmlns:a="http://schemas.openxmlformats.org/drawingml/2006/main" noGrp="1"/>
          </p:cNvSpPr>
          <p:nvPr/>
        </p:nvSpPr>
        <p:spPr>
          <a:xfrm xmlns:a="http://schemas.openxmlformats.org/drawingml/2006/main">
            <a:off x="8572500" y="5810250"/>
            <a:ext cx="30099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2250" b="1">
                <a:solidFill>
                  <a:srgbClr val="FFFFFF"/>
                </a:solidFill>
                <a:latin typeface="Aptos Display"/>
                <a:ea typeface="Aptos Display"/>
                <a:cs typeface="Aptos Display"/>
              </a:defRPr>
            </a:pPr>
            <a:r>
              <a:rPr sz="2250" b="1">
                <a:solidFill>
                  <a:srgbClr val="FFFFFF"/>
                </a:solidFill>
                <a:latin typeface="Aptos Display"/>
                <a:ea typeface="Aptos Display"/>
                <a:cs typeface="Aptos Display"/>
              </a:rPr>
              <a:t>$5K–$10K*</a:t>
            </a:r>
          </a:p>
        </p:txBody>
      </p:sp>
      <p:sp>
        <p:nvSpPr>
          <p:cNvPr id="18" name="roi-footnote">
            <a:extLst xmlns:a="http://schemas.openxmlformats.org/drawingml/2006/main">
              <a:ext uri="{FF2B5EF4-FFF2-40B4-BE49-F238E27FC236}">
                <a16:creationId xmlns:a16="http://schemas.microsoft.com/office/drawing/2014/main" id="{5869B247-CD66-46FC-8479-4D1A745B92E0}"/>
              </a:ext>
            </a:extLst>
          </p:cNvPr>
          <p:cNvSpPr>
            <a:spLocks xmlns:a="http://schemas.openxmlformats.org/drawingml/2006/main" noGrp="1"/>
          </p:cNvSpPr>
          <p:nvPr/>
        </p:nvSpPr>
        <p:spPr>
          <a:xfrm xmlns:a="http://schemas.openxmlformats.org/drawingml/2006/main">
            <a:off x="609600" y="6200775"/>
            <a:ext cx="942975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0">
                <a:solidFill>
                  <a:srgbClr val="9FB0C5"/>
                </a:solidFill>
                <a:latin typeface="Aptos"/>
                <a:ea typeface="Aptos"/>
                <a:cs typeface="Aptos"/>
              </a:defRPr>
            </a:pPr>
            <a:r>
              <a:rPr sz="825" b="0">
                <a:solidFill>
                  <a:srgbClr val="9FB0C5"/>
                </a:solidFill>
                <a:latin typeface="Aptos"/>
                <a:ea typeface="Aptos"/>
                <a:cs typeface="Aptos"/>
              </a:rPr>
              <a:t>*Subject to technical discovery and final Bullhorn integration scope.  Implied cycle is not an observed actual.</a:t>
            </a:r>
          </a:p>
        </p:txBody>
      </p:sp>
      <p:sp>
        <p:nvSpPr>
          <p:cNvPr id="19" name="footer-line-7">
            <a:extLst xmlns:a="http://schemas.openxmlformats.org/drawingml/2006/main">
              <a:ext uri="{FF2B5EF4-FFF2-40B4-BE49-F238E27FC236}">
                <a16:creationId xmlns:a16="http://schemas.microsoft.com/office/drawing/2014/main" id="{E2F90591-C5AE-42FE-BFDC-C67F6FDFAF14}"/>
              </a:ext>
            </a:extLst>
          </p:cNvPr>
          <p:cNvSpPr>
            <a:spLocks xmlns:a="http://schemas.openxmlformats.org/drawingml/2006/main" noGrp="1"/>
          </p:cNvSpPr>
          <p:nvPr/>
        </p:nvSpPr>
        <p:spPr>
          <a:xfrm xmlns:a="http://schemas.openxmlformats.org/drawingml/2006/main">
            <a:off x="609600" y="6410325"/>
            <a:ext cx="10972800" cy="0"/>
          </a:xfrm>
          <a:prstGeom xmlns:a="http://schemas.openxmlformats.org/drawingml/2006/main" prst="line">
            <a:avLst/>
          </a:prstGeom>
          <a:noFill xmlns:a="http://schemas.openxmlformats.org/drawingml/2006/main"/>
          <a:ln xmlns:a="http://schemas.openxmlformats.org/drawingml/2006/main" w="9525">
            <a:solidFill>
              <a:srgbClr val="FFFFFF">
                <a:alpha val="18000"/>
              </a:srgbClr>
            </a:solidFill>
            <a:prstDash val="solid"/>
          </a:ln>
        </p:spPr>
      </p:sp>
      <p:sp>
        <p:nvSpPr>
          <p:cNvPr id="20" name="footer-label-7">
            <a:extLst xmlns:a="http://schemas.openxmlformats.org/drawingml/2006/main">
              <a:ext uri="{FF2B5EF4-FFF2-40B4-BE49-F238E27FC236}">
                <a16:creationId xmlns:a16="http://schemas.microsoft.com/office/drawing/2014/main" id="{5E521A7C-4C76-4EA6-8586-703EA9B77603}"/>
              </a:ext>
            </a:extLst>
          </p:cNvPr>
          <p:cNvSpPr>
            <a:spLocks xmlns:a="http://schemas.openxmlformats.org/drawingml/2006/main" noGrp="1"/>
          </p:cNvSpPr>
          <p:nvPr/>
        </p:nvSpPr>
        <p:spPr>
          <a:xfrm xmlns:a="http://schemas.openxmlformats.org/drawingml/2006/main">
            <a:off x="609600" y="6486525"/>
            <a:ext cx="2286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buNone/>
              <a:defRPr sz="825" b="1">
                <a:solidFill>
                  <a:srgbClr val="AFC0D6"/>
                </a:solidFill>
                <a:latin typeface="Aptos"/>
                <a:ea typeface="Aptos"/>
                <a:cs typeface="Aptos"/>
              </a:defRPr>
            </a:pPr>
            <a:r>
              <a:rPr sz="825" b="1">
                <a:solidFill>
                  <a:srgbClr val="AFC0D6"/>
                </a:solidFill>
                <a:latin typeface="Aptos"/>
                <a:ea typeface="Aptos"/>
                <a:cs typeface="Aptos"/>
              </a:rPr>
              <a:t>SCOUT FOR EPIQ</a:t>
            </a:r>
          </a:p>
        </p:txBody>
      </p:sp>
      <p:sp>
        <p:nvSpPr>
          <p:cNvPr id="21" name="footer-page-7">
            <a:extLst xmlns:a="http://schemas.openxmlformats.org/drawingml/2006/main">
              <a:ext uri="{FF2B5EF4-FFF2-40B4-BE49-F238E27FC236}">
                <a16:creationId xmlns:a16="http://schemas.microsoft.com/office/drawing/2014/main" id="{ABFD0DF0-6DF5-4B15-A97E-E1E6D126AECD}"/>
              </a:ext>
            </a:extLst>
          </p:cNvPr>
          <p:cNvSpPr>
            <a:spLocks xmlns:a="http://schemas.openxmlformats.org/drawingml/2006/main" noGrp="1"/>
          </p:cNvSpPr>
          <p:nvPr/>
        </p:nvSpPr>
        <p:spPr>
          <a:xfrm xmlns:a="http://schemas.openxmlformats.org/drawingml/2006/main">
            <a:off x="10953750" y="6486525"/>
            <a:ext cx="6286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buNone/>
              <a:defRPr sz="825" b="1">
                <a:solidFill>
                  <a:srgbClr val="AFC0D6"/>
                </a:solidFill>
                <a:latin typeface="Aptos"/>
                <a:ea typeface="Aptos"/>
                <a:cs typeface="Aptos"/>
              </a:defRPr>
            </a:pPr>
            <a:r>
              <a:rPr sz="825" b="1">
                <a:solidFill>
                  <a:srgbClr val="AFC0D6"/>
                </a:solidFill>
                <a:latin typeface="Aptos"/>
                <a:ea typeface="Aptos"/>
                <a:cs typeface="Aptos"/>
              </a:rPr>
              <a:t>07</a:t>
            </a:r>
          </a:p>
        </p:txBody>
      </p:sp>
    </p:spTree>
    <p:extLst>
      <p:ext uri="{BB962C8B-B14F-4D97-AF65-F5344CB8AC3E}">
        <p14:creationId xmlns:p14="http://schemas.microsoft.com/office/powerpoint/2010/main" val="197079388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2026-08-03T21:44:04.8730000Z</dcterms:created>
  <dcterms:modified xsi:type="dcterms:W3CDTF">2026-08-03T21:44:04.8730000Z</dcterms:modified>
</coreProperties>
</file>